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Lst>
  <p:notesMasterIdLst>
    <p:notesMasterId r:id="rId28"/>
  </p:notesMasterIdLst>
  <p:sldIdLst>
    <p:sldId id="3825" r:id="rId5"/>
    <p:sldId id="3826" r:id="rId6"/>
    <p:sldId id="3828" r:id="rId7"/>
    <p:sldId id="3839" r:id="rId8"/>
    <p:sldId id="3846" r:id="rId9"/>
    <p:sldId id="3840" r:id="rId10"/>
    <p:sldId id="3855" r:id="rId11"/>
    <p:sldId id="3835" r:id="rId12"/>
    <p:sldId id="3791" r:id="rId13"/>
    <p:sldId id="3852" r:id="rId14"/>
    <p:sldId id="3853" r:id="rId15"/>
    <p:sldId id="3792" r:id="rId16"/>
    <p:sldId id="3851" r:id="rId17"/>
    <p:sldId id="3847" r:id="rId18"/>
    <p:sldId id="3850" r:id="rId19"/>
    <p:sldId id="3854" r:id="rId20"/>
    <p:sldId id="3836" r:id="rId21"/>
    <p:sldId id="3843" r:id="rId22"/>
    <p:sldId id="3833" r:id="rId23"/>
    <p:sldId id="3837" r:id="rId24"/>
    <p:sldId id="3830" r:id="rId25"/>
    <p:sldId id="3838" r:id="rId26"/>
    <p:sldId id="383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4274F00-92A2-F58F-CE8D-7F9D5D9AFCD5}" name="Heather Miller" initials="" userId="S::hmiller8@usc.edu::503c5667-0feb-47ac-abae-7a333fe7e3b6" providerId="AD"/>
  <p188:author id="{3B3A76C1-F7DD-B9FA-8495-F7DC647C9B75}" name="Michelle Burgett-Moreno" initials="MB" userId="S::burgettm@Provost.usc.edu::8d463f31-045f-4d33-9885-217581e82cdf" providerId="AD"/>
  <p188:author id="{D1BDCCCA-5AB8-A684-1D13-1E20E27180F2}" name="Janet Morris" initials="JM" userId="S::janetmor@provost.usc.edu::35b41907-dba2-42dc-ace0-a697bf8e0e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6" autoAdjust="0"/>
    <p:restoredTop sz="94684"/>
  </p:normalViewPr>
  <p:slideViewPr>
    <p:cSldViewPr snapToGrid="0">
      <p:cViewPr varScale="1">
        <p:scale>
          <a:sx n="93" d="100"/>
          <a:sy n="93" d="100"/>
        </p:scale>
        <p:origin x="108" y="582"/>
      </p:cViewPr>
      <p:guideLst>
        <p:guide orient="horz" pos="1200"/>
        <p:guide orient="horz" pos="3408"/>
        <p:guide pos="6936"/>
        <p:guide pos="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5B3066-540F-4606-ADEC-65EB1C3E9627}" type="doc">
      <dgm:prSet loTypeId="urn:microsoft.com/office/officeart/2016/7/layout/BasicLinearProcessNumbered#1" loCatId="process" qsTypeId="urn:microsoft.com/office/officeart/2005/8/quickstyle/simple1" qsCatId="simple" csTypeId="urn:microsoft.com/office/officeart/2005/8/colors/colorful1" csCatId="colorful" phldr="1"/>
      <dgm:spPr/>
      <dgm:t>
        <a:bodyPr/>
        <a:lstStyle/>
        <a:p>
          <a:endParaRPr lang="en-US"/>
        </a:p>
      </dgm:t>
    </dgm:pt>
    <dgm:pt modelId="{198ACE8E-34F4-43E6-BB2E-1809B1CC58DC}">
      <dgm:prSet/>
      <dgm:spPr>
        <a:solidFill>
          <a:schemeClr val="accent1">
            <a:lumMod val="20000"/>
            <a:lumOff val="80000"/>
            <a:alpha val="90000"/>
          </a:schemeClr>
        </a:solidFill>
        <a:ln>
          <a:noFill/>
        </a:ln>
      </dgm:spPr>
      <dgm:t>
        <a:bodyPr/>
        <a:lstStyle/>
        <a:p>
          <a:r>
            <a:rPr lang="en-US" b="0" i="0" u="none" dirty="0"/>
            <a:t>Summarize the study: Why, who, what, and where. </a:t>
          </a:r>
          <a:endParaRPr lang="en-US" dirty="0"/>
        </a:p>
      </dgm:t>
    </dgm:pt>
    <dgm:pt modelId="{49F555B2-B165-4CB6-8578-DF4BCD791ABF}" type="parTrans" cxnId="{8327A44B-5326-4A8B-9B23-A3D3C09A16F3}">
      <dgm:prSet/>
      <dgm:spPr/>
      <dgm:t>
        <a:bodyPr/>
        <a:lstStyle/>
        <a:p>
          <a:endParaRPr lang="en-US"/>
        </a:p>
      </dgm:t>
    </dgm:pt>
    <dgm:pt modelId="{C54063C4-24CD-4834-9424-53756AE38C6B}" type="sibTrans" cxnId="{8327A44B-5326-4A8B-9B23-A3D3C09A16F3}">
      <dgm:prSet phldrT="1" phldr="0"/>
      <dgm:spPr>
        <a:solidFill>
          <a:schemeClr val="accent1"/>
        </a:solidFill>
        <a:ln>
          <a:noFill/>
        </a:ln>
      </dgm:spPr>
      <dgm:t>
        <a:bodyPr/>
        <a:lstStyle/>
        <a:p>
          <a:r>
            <a:rPr lang="en-US"/>
            <a:t>1</a:t>
          </a:r>
          <a:endParaRPr lang="en-US" dirty="0"/>
        </a:p>
      </dgm:t>
    </dgm:pt>
    <dgm:pt modelId="{0F6BA1FB-59E5-4F16-A7B4-1533BB1F09E4}">
      <dgm:prSet/>
      <dgm:spPr>
        <a:solidFill>
          <a:schemeClr val="accent2">
            <a:lumMod val="20000"/>
            <a:lumOff val="80000"/>
            <a:alpha val="90000"/>
          </a:schemeClr>
        </a:solidFill>
        <a:ln>
          <a:noFill/>
        </a:ln>
      </dgm:spPr>
      <dgm:t>
        <a:bodyPr/>
        <a:lstStyle/>
        <a:p>
          <a:r>
            <a:rPr lang="en-US" dirty="0"/>
            <a:t>Summarize the enrollment: What is the status? How is enrollment progressing? </a:t>
          </a:r>
        </a:p>
      </dgm:t>
    </dgm:pt>
    <dgm:pt modelId="{6A557BB1-C0DD-44CB-8745-CE5481476209}" type="parTrans" cxnId="{F0FA65E5-FB81-4E7A-9467-65363565F4A0}">
      <dgm:prSet/>
      <dgm:spPr/>
      <dgm:t>
        <a:bodyPr/>
        <a:lstStyle/>
        <a:p>
          <a:endParaRPr lang="en-US"/>
        </a:p>
      </dgm:t>
    </dgm:pt>
    <dgm:pt modelId="{7DBF5CB5-29DD-4671-A0F3-981D48571500}" type="sibTrans" cxnId="{F0FA65E5-FB81-4E7A-9467-65363565F4A0}">
      <dgm:prSet phldrT="2" phldr="0"/>
      <dgm:spPr>
        <a:solidFill>
          <a:schemeClr val="accent2"/>
        </a:solidFill>
        <a:ln>
          <a:noFill/>
        </a:ln>
      </dgm:spPr>
      <dgm:t>
        <a:bodyPr/>
        <a:lstStyle/>
        <a:p>
          <a:r>
            <a:rPr lang="en-US"/>
            <a:t>2</a:t>
          </a:r>
          <a:endParaRPr lang="en-US" dirty="0"/>
        </a:p>
      </dgm:t>
    </dgm:pt>
    <dgm:pt modelId="{1D096F01-AEA8-401D-8348-98E9A81F3CE0}">
      <dgm:prSet/>
      <dgm:spPr>
        <a:solidFill>
          <a:schemeClr val="accent4">
            <a:lumMod val="20000"/>
            <a:lumOff val="80000"/>
            <a:alpha val="90000"/>
          </a:schemeClr>
        </a:solidFill>
        <a:ln>
          <a:noFill/>
        </a:ln>
      </dgm:spPr>
      <dgm:t>
        <a:bodyPr/>
        <a:lstStyle/>
        <a:p>
          <a:r>
            <a:rPr lang="en-US" dirty="0"/>
            <a:t>What changes have been made since the last review period? Summarize amendments and reportable events.</a:t>
          </a:r>
        </a:p>
        <a:p>
          <a:endParaRPr lang="en-US" dirty="0"/>
        </a:p>
      </dgm:t>
    </dgm:pt>
    <dgm:pt modelId="{AB9DA1CE-0370-48BB-8362-3A4CBF7FFB29}" type="parTrans" cxnId="{FD2381C0-DA6F-4859-90D6-313730044E7C}">
      <dgm:prSet/>
      <dgm:spPr/>
      <dgm:t>
        <a:bodyPr/>
        <a:lstStyle/>
        <a:p>
          <a:endParaRPr lang="en-US"/>
        </a:p>
      </dgm:t>
    </dgm:pt>
    <dgm:pt modelId="{6088456C-4B73-4948-985C-DD954DEF44EF}" type="sibTrans" cxnId="{FD2381C0-DA6F-4859-90D6-313730044E7C}">
      <dgm:prSet phldrT="3" phldr="0"/>
      <dgm:spPr>
        <a:solidFill>
          <a:schemeClr val="accent4"/>
        </a:solidFill>
        <a:ln>
          <a:noFill/>
        </a:ln>
      </dgm:spPr>
      <dgm:t>
        <a:bodyPr/>
        <a:lstStyle/>
        <a:p>
          <a:r>
            <a:rPr lang="en-US"/>
            <a:t>3</a:t>
          </a:r>
          <a:endParaRPr lang="en-US" dirty="0"/>
        </a:p>
      </dgm:t>
    </dgm:pt>
    <dgm:pt modelId="{DE16CBB4-D3F4-44AD-8379-3A5D78B889D5}">
      <dgm:prSet/>
      <dgm:spPr>
        <a:solidFill>
          <a:schemeClr val="accent5">
            <a:lumMod val="20000"/>
            <a:lumOff val="80000"/>
            <a:alpha val="90000"/>
          </a:schemeClr>
        </a:solidFill>
        <a:ln>
          <a:noFill/>
        </a:ln>
      </dgm:spPr>
      <dgm:t>
        <a:bodyPr/>
        <a:lstStyle/>
        <a:p>
          <a:r>
            <a:rPr lang="en-US" b="0" i="0" u="none" dirty="0"/>
            <a:t>Did they request the consent be renewed? Are any changes needed?</a:t>
          </a:r>
          <a:endParaRPr lang="en-US" dirty="0"/>
        </a:p>
      </dgm:t>
    </dgm:pt>
    <dgm:pt modelId="{917142D8-7514-46BB-B61D-8633F0189C31}" type="parTrans" cxnId="{058D75E7-8E09-41CE-ADFC-EEAD1556353B}">
      <dgm:prSet/>
      <dgm:spPr/>
      <dgm:t>
        <a:bodyPr/>
        <a:lstStyle/>
        <a:p>
          <a:endParaRPr lang="en-US"/>
        </a:p>
      </dgm:t>
    </dgm:pt>
    <dgm:pt modelId="{C2728830-9A00-4764-A9F1-670DDF9E57B3}" type="sibTrans" cxnId="{058D75E7-8E09-41CE-ADFC-EEAD1556353B}">
      <dgm:prSet phldrT="4" phldr="0"/>
      <dgm:spPr>
        <a:solidFill>
          <a:schemeClr val="accent5"/>
        </a:solidFill>
        <a:ln>
          <a:noFill/>
        </a:ln>
      </dgm:spPr>
      <dgm:t>
        <a:bodyPr/>
        <a:lstStyle/>
        <a:p>
          <a:r>
            <a:rPr lang="en-US"/>
            <a:t>4</a:t>
          </a:r>
          <a:endParaRPr lang="en-US" dirty="0"/>
        </a:p>
      </dgm:t>
    </dgm:pt>
    <dgm:pt modelId="{F7B81412-5EAE-488C-9259-0FA0EB0F090B}">
      <dgm:prSet/>
      <dgm:spPr>
        <a:solidFill>
          <a:schemeClr val="accent6">
            <a:lumMod val="20000"/>
            <a:lumOff val="80000"/>
            <a:alpha val="90000"/>
          </a:schemeClr>
        </a:solidFill>
        <a:ln>
          <a:noFill/>
        </a:ln>
      </dgm:spPr>
      <dgm:t>
        <a:bodyPr/>
        <a:lstStyle/>
        <a:p>
          <a:r>
            <a:rPr lang="en-US" b="0" i="0" u="none" dirty="0"/>
            <a:t>What are the regulatory determinations? Do you recommend approval? </a:t>
          </a:r>
          <a:endParaRPr lang="en-US" dirty="0"/>
        </a:p>
      </dgm:t>
    </dgm:pt>
    <dgm:pt modelId="{C9E63F01-62A4-4331-A67D-7FE563CE9D07}" type="parTrans" cxnId="{AD7281BE-8A99-43C0-9016-4082EB985BF2}">
      <dgm:prSet/>
      <dgm:spPr/>
      <dgm:t>
        <a:bodyPr/>
        <a:lstStyle/>
        <a:p>
          <a:endParaRPr lang="en-US"/>
        </a:p>
      </dgm:t>
    </dgm:pt>
    <dgm:pt modelId="{32E76676-0672-4988-9FB1-308093FF8D5C}" type="sibTrans" cxnId="{AD7281BE-8A99-43C0-9016-4082EB985BF2}">
      <dgm:prSet phldrT="5" phldr="0"/>
      <dgm:spPr>
        <a:solidFill>
          <a:schemeClr val="accent6"/>
        </a:solidFill>
        <a:ln>
          <a:noFill/>
        </a:ln>
      </dgm:spPr>
      <dgm:t>
        <a:bodyPr/>
        <a:lstStyle/>
        <a:p>
          <a:r>
            <a:rPr lang="en-US"/>
            <a:t>5</a:t>
          </a:r>
          <a:endParaRPr lang="en-US" dirty="0"/>
        </a:p>
      </dgm:t>
    </dgm:pt>
    <dgm:pt modelId="{869C0C7E-BD0C-4E5F-8D96-6B8EEC39B952}" type="pres">
      <dgm:prSet presAssocID="{0F5B3066-540F-4606-ADEC-65EB1C3E9627}" presName="Name0" presStyleCnt="0">
        <dgm:presLayoutVars>
          <dgm:animLvl val="lvl"/>
          <dgm:resizeHandles val="exact"/>
        </dgm:presLayoutVars>
      </dgm:prSet>
      <dgm:spPr/>
    </dgm:pt>
    <dgm:pt modelId="{A1C50682-E81A-4719-9746-6B052BFB6DD3}" type="pres">
      <dgm:prSet presAssocID="{198ACE8E-34F4-43E6-BB2E-1809B1CC58DC}" presName="compositeNode" presStyleCnt="0">
        <dgm:presLayoutVars>
          <dgm:bulletEnabled val="1"/>
        </dgm:presLayoutVars>
      </dgm:prSet>
      <dgm:spPr/>
    </dgm:pt>
    <dgm:pt modelId="{1896CBD6-4A99-4E4A-A270-A70AEFBAAF7E}" type="pres">
      <dgm:prSet presAssocID="{198ACE8E-34F4-43E6-BB2E-1809B1CC58DC}" presName="bgRect" presStyleLbl="bgAccFollowNode1" presStyleIdx="0" presStyleCnt="5" custLinFactNeighborX="-1939" custLinFactNeighborY="346"/>
      <dgm:spPr/>
    </dgm:pt>
    <dgm:pt modelId="{9C3A7F13-9585-42DF-AD32-B56F82B123C8}" type="pres">
      <dgm:prSet presAssocID="{C54063C4-24CD-4834-9424-53756AE38C6B}" presName="sibTransNodeCircle" presStyleLbl="alignNode1" presStyleIdx="0" presStyleCnt="10">
        <dgm:presLayoutVars>
          <dgm:chMax val="0"/>
          <dgm:bulletEnabled/>
        </dgm:presLayoutVars>
      </dgm:prSet>
      <dgm:spPr/>
    </dgm:pt>
    <dgm:pt modelId="{923B2301-552B-45D2-9EF0-53A10AA17FC6}" type="pres">
      <dgm:prSet presAssocID="{198ACE8E-34F4-43E6-BB2E-1809B1CC58DC}" presName="bottomLine" presStyleLbl="alignNode1" presStyleIdx="1" presStyleCnt="10">
        <dgm:presLayoutVars/>
      </dgm:prSet>
      <dgm:spPr>
        <a:ln>
          <a:solidFill>
            <a:schemeClr val="accent1"/>
          </a:solidFill>
        </a:ln>
      </dgm:spPr>
    </dgm:pt>
    <dgm:pt modelId="{1636F17A-F9E0-460B-890B-A46A6E583FD1}" type="pres">
      <dgm:prSet presAssocID="{198ACE8E-34F4-43E6-BB2E-1809B1CC58DC}" presName="nodeText" presStyleLbl="bgAccFollowNode1" presStyleIdx="0" presStyleCnt="5">
        <dgm:presLayoutVars>
          <dgm:bulletEnabled val="1"/>
        </dgm:presLayoutVars>
      </dgm:prSet>
      <dgm:spPr/>
    </dgm:pt>
    <dgm:pt modelId="{CE18CCA6-9206-4DD7-BE09-5291C62117AB}" type="pres">
      <dgm:prSet presAssocID="{C54063C4-24CD-4834-9424-53756AE38C6B}" presName="sibTrans" presStyleCnt="0"/>
      <dgm:spPr/>
    </dgm:pt>
    <dgm:pt modelId="{B75A207A-E561-4A33-8860-3580568F46B8}" type="pres">
      <dgm:prSet presAssocID="{0F6BA1FB-59E5-4F16-A7B4-1533BB1F09E4}" presName="compositeNode" presStyleCnt="0">
        <dgm:presLayoutVars>
          <dgm:bulletEnabled val="1"/>
        </dgm:presLayoutVars>
      </dgm:prSet>
      <dgm:spPr/>
    </dgm:pt>
    <dgm:pt modelId="{02F7283A-0FC3-4AF1-AA94-0270DC0B1C33}" type="pres">
      <dgm:prSet presAssocID="{0F6BA1FB-59E5-4F16-A7B4-1533BB1F09E4}" presName="bgRect" presStyleLbl="bgAccFollowNode1" presStyleIdx="1" presStyleCnt="5"/>
      <dgm:spPr/>
    </dgm:pt>
    <dgm:pt modelId="{C08FC467-91FE-48BD-B243-273925C2B75A}" type="pres">
      <dgm:prSet presAssocID="{7DBF5CB5-29DD-4671-A0F3-981D48571500}" presName="sibTransNodeCircle" presStyleLbl="alignNode1" presStyleIdx="2" presStyleCnt="10">
        <dgm:presLayoutVars>
          <dgm:chMax val="0"/>
          <dgm:bulletEnabled/>
        </dgm:presLayoutVars>
      </dgm:prSet>
      <dgm:spPr/>
    </dgm:pt>
    <dgm:pt modelId="{DE393E47-CBB6-4D77-A342-C9AFD9FC8CB6}" type="pres">
      <dgm:prSet presAssocID="{0F6BA1FB-59E5-4F16-A7B4-1533BB1F09E4}" presName="bottomLine" presStyleLbl="alignNode1" presStyleIdx="3" presStyleCnt="10">
        <dgm:presLayoutVars/>
      </dgm:prSet>
      <dgm:spPr>
        <a:ln>
          <a:solidFill>
            <a:schemeClr val="accent2"/>
          </a:solidFill>
        </a:ln>
      </dgm:spPr>
    </dgm:pt>
    <dgm:pt modelId="{6209B655-7BD8-4C2E-802B-7A837190A817}" type="pres">
      <dgm:prSet presAssocID="{0F6BA1FB-59E5-4F16-A7B4-1533BB1F09E4}" presName="nodeText" presStyleLbl="bgAccFollowNode1" presStyleIdx="1" presStyleCnt="5">
        <dgm:presLayoutVars>
          <dgm:bulletEnabled val="1"/>
        </dgm:presLayoutVars>
      </dgm:prSet>
      <dgm:spPr/>
    </dgm:pt>
    <dgm:pt modelId="{44DA27FB-BF39-4511-84EF-E3EA3F12D2B6}" type="pres">
      <dgm:prSet presAssocID="{7DBF5CB5-29DD-4671-A0F3-981D48571500}" presName="sibTrans" presStyleCnt="0"/>
      <dgm:spPr/>
    </dgm:pt>
    <dgm:pt modelId="{9ED209A7-CD15-4C32-9372-A0384698B942}" type="pres">
      <dgm:prSet presAssocID="{1D096F01-AEA8-401D-8348-98E9A81F3CE0}" presName="compositeNode" presStyleCnt="0">
        <dgm:presLayoutVars>
          <dgm:bulletEnabled val="1"/>
        </dgm:presLayoutVars>
      </dgm:prSet>
      <dgm:spPr/>
    </dgm:pt>
    <dgm:pt modelId="{B5DA272C-701A-4327-802B-15E4D04DF389}" type="pres">
      <dgm:prSet presAssocID="{1D096F01-AEA8-401D-8348-98E9A81F3CE0}" presName="bgRect" presStyleLbl="bgAccFollowNode1" presStyleIdx="2" presStyleCnt="5"/>
      <dgm:spPr/>
    </dgm:pt>
    <dgm:pt modelId="{4104A2F1-FB99-4C42-8067-46B8EEEC9610}" type="pres">
      <dgm:prSet presAssocID="{6088456C-4B73-4948-985C-DD954DEF44EF}" presName="sibTransNodeCircle" presStyleLbl="alignNode1" presStyleIdx="4" presStyleCnt="10">
        <dgm:presLayoutVars>
          <dgm:chMax val="0"/>
          <dgm:bulletEnabled/>
        </dgm:presLayoutVars>
      </dgm:prSet>
      <dgm:spPr/>
    </dgm:pt>
    <dgm:pt modelId="{2EB92C72-3528-4913-AFF6-FF0B4F338399}" type="pres">
      <dgm:prSet presAssocID="{1D096F01-AEA8-401D-8348-98E9A81F3CE0}" presName="bottomLine" presStyleLbl="alignNode1" presStyleIdx="5" presStyleCnt="10">
        <dgm:presLayoutVars/>
      </dgm:prSet>
      <dgm:spPr>
        <a:solidFill>
          <a:schemeClr val="accent4"/>
        </a:solidFill>
        <a:ln>
          <a:solidFill>
            <a:schemeClr val="accent4"/>
          </a:solidFill>
        </a:ln>
      </dgm:spPr>
    </dgm:pt>
    <dgm:pt modelId="{74E21D92-0946-4075-ABB7-F58F125D081F}" type="pres">
      <dgm:prSet presAssocID="{1D096F01-AEA8-401D-8348-98E9A81F3CE0}" presName="nodeText" presStyleLbl="bgAccFollowNode1" presStyleIdx="2" presStyleCnt="5">
        <dgm:presLayoutVars>
          <dgm:bulletEnabled val="1"/>
        </dgm:presLayoutVars>
      </dgm:prSet>
      <dgm:spPr/>
    </dgm:pt>
    <dgm:pt modelId="{E7F9CACB-FE98-4F37-853A-1B05B4BF4385}" type="pres">
      <dgm:prSet presAssocID="{6088456C-4B73-4948-985C-DD954DEF44EF}" presName="sibTrans" presStyleCnt="0"/>
      <dgm:spPr/>
    </dgm:pt>
    <dgm:pt modelId="{313C51D3-DB7E-4530-8AFA-F0AE0E26CE2D}" type="pres">
      <dgm:prSet presAssocID="{DE16CBB4-D3F4-44AD-8379-3A5D78B889D5}" presName="compositeNode" presStyleCnt="0">
        <dgm:presLayoutVars>
          <dgm:bulletEnabled val="1"/>
        </dgm:presLayoutVars>
      </dgm:prSet>
      <dgm:spPr/>
    </dgm:pt>
    <dgm:pt modelId="{549A837B-0FA3-4970-A9F9-3BD236350D3D}" type="pres">
      <dgm:prSet presAssocID="{DE16CBB4-D3F4-44AD-8379-3A5D78B889D5}" presName="bgRect" presStyleLbl="bgAccFollowNode1" presStyleIdx="3" presStyleCnt="5"/>
      <dgm:spPr/>
    </dgm:pt>
    <dgm:pt modelId="{AC6B335A-D8B4-46D8-93DE-B9EF1773F6AC}" type="pres">
      <dgm:prSet presAssocID="{C2728830-9A00-4764-A9F1-670DDF9E57B3}" presName="sibTransNodeCircle" presStyleLbl="alignNode1" presStyleIdx="6" presStyleCnt="10">
        <dgm:presLayoutVars>
          <dgm:chMax val="0"/>
          <dgm:bulletEnabled/>
        </dgm:presLayoutVars>
      </dgm:prSet>
      <dgm:spPr/>
    </dgm:pt>
    <dgm:pt modelId="{7B3E0A16-DB85-46CA-87D6-4D39F6DBFC52}" type="pres">
      <dgm:prSet presAssocID="{DE16CBB4-D3F4-44AD-8379-3A5D78B889D5}" presName="bottomLine" presStyleLbl="alignNode1" presStyleIdx="7" presStyleCnt="10">
        <dgm:presLayoutVars/>
      </dgm:prSet>
      <dgm:spPr>
        <a:ln>
          <a:solidFill>
            <a:schemeClr val="accent5"/>
          </a:solidFill>
        </a:ln>
      </dgm:spPr>
    </dgm:pt>
    <dgm:pt modelId="{B80B8360-3897-45DE-BD0A-F9CCC9BAC34F}" type="pres">
      <dgm:prSet presAssocID="{DE16CBB4-D3F4-44AD-8379-3A5D78B889D5}" presName="nodeText" presStyleLbl="bgAccFollowNode1" presStyleIdx="3" presStyleCnt="5">
        <dgm:presLayoutVars>
          <dgm:bulletEnabled val="1"/>
        </dgm:presLayoutVars>
      </dgm:prSet>
      <dgm:spPr/>
    </dgm:pt>
    <dgm:pt modelId="{4BE79C5F-B252-4C81-B7E8-356A6349584C}" type="pres">
      <dgm:prSet presAssocID="{C2728830-9A00-4764-A9F1-670DDF9E57B3}" presName="sibTrans" presStyleCnt="0"/>
      <dgm:spPr/>
    </dgm:pt>
    <dgm:pt modelId="{11D9C427-A430-492A-BD3C-E4D081DA46F5}" type="pres">
      <dgm:prSet presAssocID="{F7B81412-5EAE-488C-9259-0FA0EB0F090B}" presName="compositeNode" presStyleCnt="0">
        <dgm:presLayoutVars>
          <dgm:bulletEnabled val="1"/>
        </dgm:presLayoutVars>
      </dgm:prSet>
      <dgm:spPr/>
    </dgm:pt>
    <dgm:pt modelId="{4795DD00-81CA-4D89-AAC9-9CB098B4E837}" type="pres">
      <dgm:prSet presAssocID="{F7B81412-5EAE-488C-9259-0FA0EB0F090B}" presName="bgRect" presStyleLbl="bgAccFollowNode1" presStyleIdx="4" presStyleCnt="5"/>
      <dgm:spPr/>
    </dgm:pt>
    <dgm:pt modelId="{06772805-3643-43C2-9C80-F43268C57C20}" type="pres">
      <dgm:prSet presAssocID="{32E76676-0672-4988-9FB1-308093FF8D5C}" presName="sibTransNodeCircle" presStyleLbl="alignNode1" presStyleIdx="8" presStyleCnt="10">
        <dgm:presLayoutVars>
          <dgm:chMax val="0"/>
          <dgm:bulletEnabled/>
        </dgm:presLayoutVars>
      </dgm:prSet>
      <dgm:spPr/>
    </dgm:pt>
    <dgm:pt modelId="{77F59A8B-7684-4E29-B44F-B0F96367FE70}" type="pres">
      <dgm:prSet presAssocID="{F7B81412-5EAE-488C-9259-0FA0EB0F090B}" presName="bottomLine" presStyleLbl="alignNode1" presStyleIdx="9" presStyleCnt="10">
        <dgm:presLayoutVars/>
      </dgm:prSet>
      <dgm:spPr/>
    </dgm:pt>
    <dgm:pt modelId="{80C8596E-ABE7-41A1-8A35-72244067CF90}" type="pres">
      <dgm:prSet presAssocID="{F7B81412-5EAE-488C-9259-0FA0EB0F090B}" presName="nodeText" presStyleLbl="bgAccFollowNode1" presStyleIdx="4" presStyleCnt="5">
        <dgm:presLayoutVars>
          <dgm:bulletEnabled val="1"/>
        </dgm:presLayoutVars>
      </dgm:prSet>
      <dgm:spPr/>
    </dgm:pt>
  </dgm:ptLst>
  <dgm:cxnLst>
    <dgm:cxn modelId="{10EAB407-DDBC-4E09-A41B-36376F2BB005}" type="presOf" srcId="{32E76676-0672-4988-9FB1-308093FF8D5C}" destId="{06772805-3643-43C2-9C80-F43268C57C20}" srcOrd="0" destOrd="0" presId="urn:microsoft.com/office/officeart/2016/7/layout/BasicLinearProcessNumbered#1"/>
    <dgm:cxn modelId="{F47EB913-8831-49CC-ABE6-AB555FA6F993}" type="presOf" srcId="{6088456C-4B73-4948-985C-DD954DEF44EF}" destId="{4104A2F1-FB99-4C42-8067-46B8EEEC9610}" srcOrd="0" destOrd="0" presId="urn:microsoft.com/office/officeart/2016/7/layout/BasicLinearProcessNumbered#1"/>
    <dgm:cxn modelId="{EB7FE821-06C9-4CFA-BBFF-63BF8C7F1444}" type="presOf" srcId="{198ACE8E-34F4-43E6-BB2E-1809B1CC58DC}" destId="{1896CBD6-4A99-4E4A-A270-A70AEFBAAF7E}" srcOrd="0" destOrd="0" presId="urn:microsoft.com/office/officeart/2016/7/layout/BasicLinearProcessNumbered#1"/>
    <dgm:cxn modelId="{9B21BC25-6F2C-47C2-8285-8E9BB26D02F7}" type="presOf" srcId="{DE16CBB4-D3F4-44AD-8379-3A5D78B889D5}" destId="{B80B8360-3897-45DE-BD0A-F9CCC9BAC34F}" srcOrd="1" destOrd="0" presId="urn:microsoft.com/office/officeart/2016/7/layout/BasicLinearProcessNumbered#1"/>
    <dgm:cxn modelId="{A7465026-5EB9-4359-B2CA-62409A490278}" type="presOf" srcId="{0F5B3066-540F-4606-ADEC-65EB1C3E9627}" destId="{869C0C7E-BD0C-4E5F-8D96-6B8EEC39B952}" srcOrd="0" destOrd="0" presId="urn:microsoft.com/office/officeart/2016/7/layout/BasicLinearProcessNumbered#1"/>
    <dgm:cxn modelId="{500C1428-BAD2-4EA1-AAAB-CD4D6F648C0B}" type="presOf" srcId="{0F6BA1FB-59E5-4F16-A7B4-1533BB1F09E4}" destId="{02F7283A-0FC3-4AF1-AA94-0270DC0B1C33}" srcOrd="0" destOrd="0" presId="urn:microsoft.com/office/officeart/2016/7/layout/BasicLinearProcessNumbered#1"/>
    <dgm:cxn modelId="{619E3C68-1E17-487D-ABC8-EB727F4952A3}" type="presOf" srcId="{C54063C4-24CD-4834-9424-53756AE38C6B}" destId="{9C3A7F13-9585-42DF-AD32-B56F82B123C8}" srcOrd="0" destOrd="0" presId="urn:microsoft.com/office/officeart/2016/7/layout/BasicLinearProcessNumbered#1"/>
    <dgm:cxn modelId="{F4BF496B-2EAC-4B21-A290-8C4A35AC4213}" type="presOf" srcId="{7DBF5CB5-29DD-4671-A0F3-981D48571500}" destId="{C08FC467-91FE-48BD-B243-273925C2B75A}" srcOrd="0" destOrd="0" presId="urn:microsoft.com/office/officeart/2016/7/layout/BasicLinearProcessNumbered#1"/>
    <dgm:cxn modelId="{32F29D6B-8717-40AA-AB41-CDE85B6445F2}" type="presOf" srcId="{C2728830-9A00-4764-A9F1-670DDF9E57B3}" destId="{AC6B335A-D8B4-46D8-93DE-B9EF1773F6AC}" srcOrd="0" destOrd="0" presId="urn:microsoft.com/office/officeart/2016/7/layout/BasicLinearProcessNumbered#1"/>
    <dgm:cxn modelId="{8327A44B-5326-4A8B-9B23-A3D3C09A16F3}" srcId="{0F5B3066-540F-4606-ADEC-65EB1C3E9627}" destId="{198ACE8E-34F4-43E6-BB2E-1809B1CC58DC}" srcOrd="0" destOrd="0" parTransId="{49F555B2-B165-4CB6-8578-DF4BCD791ABF}" sibTransId="{C54063C4-24CD-4834-9424-53756AE38C6B}"/>
    <dgm:cxn modelId="{EF38696C-3284-4D81-8B6A-406B0A4B5478}" type="presOf" srcId="{DE16CBB4-D3F4-44AD-8379-3A5D78B889D5}" destId="{549A837B-0FA3-4970-A9F9-3BD236350D3D}" srcOrd="0" destOrd="0" presId="urn:microsoft.com/office/officeart/2016/7/layout/BasicLinearProcessNumbered#1"/>
    <dgm:cxn modelId="{2E8EE86D-D18A-48C5-817B-661FEDBE5EB5}" type="presOf" srcId="{0F6BA1FB-59E5-4F16-A7B4-1533BB1F09E4}" destId="{6209B655-7BD8-4C2E-802B-7A837190A817}" srcOrd="1" destOrd="0" presId="urn:microsoft.com/office/officeart/2016/7/layout/BasicLinearProcessNumbered#1"/>
    <dgm:cxn modelId="{7B7DC85A-1097-4B13-A457-5376A39A58E2}" type="presOf" srcId="{F7B81412-5EAE-488C-9259-0FA0EB0F090B}" destId="{80C8596E-ABE7-41A1-8A35-72244067CF90}" srcOrd="1" destOrd="0" presId="urn:microsoft.com/office/officeart/2016/7/layout/BasicLinearProcessNumbered#1"/>
    <dgm:cxn modelId="{AA103CB4-BE4E-4C3C-8A8A-83391F2FB47F}" type="presOf" srcId="{1D096F01-AEA8-401D-8348-98E9A81F3CE0}" destId="{B5DA272C-701A-4327-802B-15E4D04DF389}" srcOrd="0" destOrd="0" presId="urn:microsoft.com/office/officeart/2016/7/layout/BasicLinearProcessNumbered#1"/>
    <dgm:cxn modelId="{451EA9B5-F1ED-4BC6-8C22-CD5C870E657E}" type="presOf" srcId="{F7B81412-5EAE-488C-9259-0FA0EB0F090B}" destId="{4795DD00-81CA-4D89-AAC9-9CB098B4E837}" srcOrd="0" destOrd="0" presId="urn:microsoft.com/office/officeart/2016/7/layout/BasicLinearProcessNumbered#1"/>
    <dgm:cxn modelId="{EC143BBE-149C-4B2B-96B6-7B3C8595B821}" type="presOf" srcId="{1D096F01-AEA8-401D-8348-98E9A81F3CE0}" destId="{74E21D92-0946-4075-ABB7-F58F125D081F}" srcOrd="1" destOrd="0" presId="urn:microsoft.com/office/officeart/2016/7/layout/BasicLinearProcessNumbered#1"/>
    <dgm:cxn modelId="{AD7281BE-8A99-43C0-9016-4082EB985BF2}" srcId="{0F5B3066-540F-4606-ADEC-65EB1C3E9627}" destId="{F7B81412-5EAE-488C-9259-0FA0EB0F090B}" srcOrd="4" destOrd="0" parTransId="{C9E63F01-62A4-4331-A67D-7FE563CE9D07}" sibTransId="{32E76676-0672-4988-9FB1-308093FF8D5C}"/>
    <dgm:cxn modelId="{FD2381C0-DA6F-4859-90D6-313730044E7C}" srcId="{0F5B3066-540F-4606-ADEC-65EB1C3E9627}" destId="{1D096F01-AEA8-401D-8348-98E9A81F3CE0}" srcOrd="2" destOrd="0" parTransId="{AB9DA1CE-0370-48BB-8362-3A4CBF7FFB29}" sibTransId="{6088456C-4B73-4948-985C-DD954DEF44EF}"/>
    <dgm:cxn modelId="{8CB3EED4-728A-4D4F-ACB4-5DD629623D8A}" type="presOf" srcId="{198ACE8E-34F4-43E6-BB2E-1809B1CC58DC}" destId="{1636F17A-F9E0-460B-890B-A46A6E583FD1}" srcOrd="1" destOrd="0" presId="urn:microsoft.com/office/officeart/2016/7/layout/BasicLinearProcessNumbered#1"/>
    <dgm:cxn modelId="{F0FA65E5-FB81-4E7A-9467-65363565F4A0}" srcId="{0F5B3066-540F-4606-ADEC-65EB1C3E9627}" destId="{0F6BA1FB-59E5-4F16-A7B4-1533BB1F09E4}" srcOrd="1" destOrd="0" parTransId="{6A557BB1-C0DD-44CB-8745-CE5481476209}" sibTransId="{7DBF5CB5-29DD-4671-A0F3-981D48571500}"/>
    <dgm:cxn modelId="{058D75E7-8E09-41CE-ADFC-EEAD1556353B}" srcId="{0F5B3066-540F-4606-ADEC-65EB1C3E9627}" destId="{DE16CBB4-D3F4-44AD-8379-3A5D78B889D5}" srcOrd="3" destOrd="0" parTransId="{917142D8-7514-46BB-B61D-8633F0189C31}" sibTransId="{C2728830-9A00-4764-A9F1-670DDF9E57B3}"/>
    <dgm:cxn modelId="{6FD83AE8-DB7F-4EFE-8F0A-58735E6AEC64}" type="presParOf" srcId="{869C0C7E-BD0C-4E5F-8D96-6B8EEC39B952}" destId="{A1C50682-E81A-4719-9746-6B052BFB6DD3}" srcOrd="0" destOrd="0" presId="urn:microsoft.com/office/officeart/2016/7/layout/BasicLinearProcessNumbered#1"/>
    <dgm:cxn modelId="{AA17009A-379B-43BE-97BA-12B67036AD90}" type="presParOf" srcId="{A1C50682-E81A-4719-9746-6B052BFB6DD3}" destId="{1896CBD6-4A99-4E4A-A270-A70AEFBAAF7E}" srcOrd="0" destOrd="0" presId="urn:microsoft.com/office/officeart/2016/7/layout/BasicLinearProcessNumbered#1"/>
    <dgm:cxn modelId="{6D85C09F-1D0A-406F-9396-06638BA4FD92}" type="presParOf" srcId="{A1C50682-E81A-4719-9746-6B052BFB6DD3}" destId="{9C3A7F13-9585-42DF-AD32-B56F82B123C8}" srcOrd="1" destOrd="0" presId="urn:microsoft.com/office/officeart/2016/7/layout/BasicLinearProcessNumbered#1"/>
    <dgm:cxn modelId="{794669B6-74B7-439A-8EE2-238314813197}" type="presParOf" srcId="{A1C50682-E81A-4719-9746-6B052BFB6DD3}" destId="{923B2301-552B-45D2-9EF0-53A10AA17FC6}" srcOrd="2" destOrd="0" presId="urn:microsoft.com/office/officeart/2016/7/layout/BasicLinearProcessNumbered#1"/>
    <dgm:cxn modelId="{23ECCBA1-941D-4643-9618-18F560A80DAB}" type="presParOf" srcId="{A1C50682-E81A-4719-9746-6B052BFB6DD3}" destId="{1636F17A-F9E0-460B-890B-A46A6E583FD1}" srcOrd="3" destOrd="0" presId="urn:microsoft.com/office/officeart/2016/7/layout/BasicLinearProcessNumbered#1"/>
    <dgm:cxn modelId="{84426433-1E67-4D55-9D10-3C4CF150BF28}" type="presParOf" srcId="{869C0C7E-BD0C-4E5F-8D96-6B8EEC39B952}" destId="{CE18CCA6-9206-4DD7-BE09-5291C62117AB}" srcOrd="1" destOrd="0" presId="urn:microsoft.com/office/officeart/2016/7/layout/BasicLinearProcessNumbered#1"/>
    <dgm:cxn modelId="{16E156BA-CA11-45E4-B5EA-B4F3067B424F}" type="presParOf" srcId="{869C0C7E-BD0C-4E5F-8D96-6B8EEC39B952}" destId="{B75A207A-E561-4A33-8860-3580568F46B8}" srcOrd="2" destOrd="0" presId="urn:microsoft.com/office/officeart/2016/7/layout/BasicLinearProcessNumbered#1"/>
    <dgm:cxn modelId="{63957AA2-61FB-47C5-9B97-06D23CB5FDF5}" type="presParOf" srcId="{B75A207A-E561-4A33-8860-3580568F46B8}" destId="{02F7283A-0FC3-4AF1-AA94-0270DC0B1C33}" srcOrd="0" destOrd="0" presId="urn:microsoft.com/office/officeart/2016/7/layout/BasicLinearProcessNumbered#1"/>
    <dgm:cxn modelId="{3099F022-A87D-4FA3-8BC3-9575F846BC44}" type="presParOf" srcId="{B75A207A-E561-4A33-8860-3580568F46B8}" destId="{C08FC467-91FE-48BD-B243-273925C2B75A}" srcOrd="1" destOrd="0" presId="urn:microsoft.com/office/officeart/2016/7/layout/BasicLinearProcessNumbered#1"/>
    <dgm:cxn modelId="{A2E37B9F-7D4B-49D4-AF46-9A540F2ACE59}" type="presParOf" srcId="{B75A207A-E561-4A33-8860-3580568F46B8}" destId="{DE393E47-CBB6-4D77-A342-C9AFD9FC8CB6}" srcOrd="2" destOrd="0" presId="urn:microsoft.com/office/officeart/2016/7/layout/BasicLinearProcessNumbered#1"/>
    <dgm:cxn modelId="{3374E4EC-7EA8-47C5-B2E6-92A2F8FDFB7F}" type="presParOf" srcId="{B75A207A-E561-4A33-8860-3580568F46B8}" destId="{6209B655-7BD8-4C2E-802B-7A837190A817}" srcOrd="3" destOrd="0" presId="urn:microsoft.com/office/officeart/2016/7/layout/BasicLinearProcessNumbered#1"/>
    <dgm:cxn modelId="{64EBAD3F-E38B-4135-AAA2-C165246599F7}" type="presParOf" srcId="{869C0C7E-BD0C-4E5F-8D96-6B8EEC39B952}" destId="{44DA27FB-BF39-4511-84EF-E3EA3F12D2B6}" srcOrd="3" destOrd="0" presId="urn:microsoft.com/office/officeart/2016/7/layout/BasicLinearProcessNumbered#1"/>
    <dgm:cxn modelId="{C047657C-4647-4043-950A-E8F7F675767E}" type="presParOf" srcId="{869C0C7E-BD0C-4E5F-8D96-6B8EEC39B952}" destId="{9ED209A7-CD15-4C32-9372-A0384698B942}" srcOrd="4" destOrd="0" presId="urn:microsoft.com/office/officeart/2016/7/layout/BasicLinearProcessNumbered#1"/>
    <dgm:cxn modelId="{0F5F3613-D3F0-4FA7-ACBA-C61DDC0B6FCC}" type="presParOf" srcId="{9ED209A7-CD15-4C32-9372-A0384698B942}" destId="{B5DA272C-701A-4327-802B-15E4D04DF389}" srcOrd="0" destOrd="0" presId="urn:microsoft.com/office/officeart/2016/7/layout/BasicLinearProcessNumbered#1"/>
    <dgm:cxn modelId="{AB7A54D4-8E23-4583-8E98-345042A04591}" type="presParOf" srcId="{9ED209A7-CD15-4C32-9372-A0384698B942}" destId="{4104A2F1-FB99-4C42-8067-46B8EEEC9610}" srcOrd="1" destOrd="0" presId="urn:microsoft.com/office/officeart/2016/7/layout/BasicLinearProcessNumbered#1"/>
    <dgm:cxn modelId="{06C75B26-0F3E-41ED-839F-4D64199F4461}" type="presParOf" srcId="{9ED209A7-CD15-4C32-9372-A0384698B942}" destId="{2EB92C72-3528-4913-AFF6-FF0B4F338399}" srcOrd="2" destOrd="0" presId="urn:microsoft.com/office/officeart/2016/7/layout/BasicLinearProcessNumbered#1"/>
    <dgm:cxn modelId="{AAB9864E-92C0-4EA3-9F0E-6EB52D100EBE}" type="presParOf" srcId="{9ED209A7-CD15-4C32-9372-A0384698B942}" destId="{74E21D92-0946-4075-ABB7-F58F125D081F}" srcOrd="3" destOrd="0" presId="urn:microsoft.com/office/officeart/2016/7/layout/BasicLinearProcessNumbered#1"/>
    <dgm:cxn modelId="{13ED127B-27D7-4A94-8FC0-60DF0BA87D27}" type="presParOf" srcId="{869C0C7E-BD0C-4E5F-8D96-6B8EEC39B952}" destId="{E7F9CACB-FE98-4F37-853A-1B05B4BF4385}" srcOrd="5" destOrd="0" presId="urn:microsoft.com/office/officeart/2016/7/layout/BasicLinearProcessNumbered#1"/>
    <dgm:cxn modelId="{4B61CEE5-C2BB-4897-9CE0-A1A15D162F44}" type="presParOf" srcId="{869C0C7E-BD0C-4E5F-8D96-6B8EEC39B952}" destId="{313C51D3-DB7E-4530-8AFA-F0AE0E26CE2D}" srcOrd="6" destOrd="0" presId="urn:microsoft.com/office/officeart/2016/7/layout/BasicLinearProcessNumbered#1"/>
    <dgm:cxn modelId="{9B85DE27-B7E4-402F-BE27-E3C3985E9A79}" type="presParOf" srcId="{313C51D3-DB7E-4530-8AFA-F0AE0E26CE2D}" destId="{549A837B-0FA3-4970-A9F9-3BD236350D3D}" srcOrd="0" destOrd="0" presId="urn:microsoft.com/office/officeart/2016/7/layout/BasicLinearProcessNumbered#1"/>
    <dgm:cxn modelId="{9D5D9389-D124-429A-8F96-49696F6F4EF9}" type="presParOf" srcId="{313C51D3-DB7E-4530-8AFA-F0AE0E26CE2D}" destId="{AC6B335A-D8B4-46D8-93DE-B9EF1773F6AC}" srcOrd="1" destOrd="0" presId="urn:microsoft.com/office/officeart/2016/7/layout/BasicLinearProcessNumbered#1"/>
    <dgm:cxn modelId="{AEF2A504-6850-4ED8-81A9-8B6F7FF43DCD}" type="presParOf" srcId="{313C51D3-DB7E-4530-8AFA-F0AE0E26CE2D}" destId="{7B3E0A16-DB85-46CA-87D6-4D39F6DBFC52}" srcOrd="2" destOrd="0" presId="urn:microsoft.com/office/officeart/2016/7/layout/BasicLinearProcessNumbered#1"/>
    <dgm:cxn modelId="{25F27692-3F46-46F7-BF34-29BD99560D08}" type="presParOf" srcId="{313C51D3-DB7E-4530-8AFA-F0AE0E26CE2D}" destId="{B80B8360-3897-45DE-BD0A-F9CCC9BAC34F}" srcOrd="3" destOrd="0" presId="urn:microsoft.com/office/officeart/2016/7/layout/BasicLinearProcessNumbered#1"/>
    <dgm:cxn modelId="{4796AC81-FE2B-441F-A0B6-C344625F6E96}" type="presParOf" srcId="{869C0C7E-BD0C-4E5F-8D96-6B8EEC39B952}" destId="{4BE79C5F-B252-4C81-B7E8-356A6349584C}" srcOrd="7" destOrd="0" presId="urn:microsoft.com/office/officeart/2016/7/layout/BasicLinearProcessNumbered#1"/>
    <dgm:cxn modelId="{F640017D-6D0A-4410-A66B-828F2066B1C3}" type="presParOf" srcId="{869C0C7E-BD0C-4E5F-8D96-6B8EEC39B952}" destId="{11D9C427-A430-492A-BD3C-E4D081DA46F5}" srcOrd="8" destOrd="0" presId="urn:microsoft.com/office/officeart/2016/7/layout/BasicLinearProcessNumbered#1"/>
    <dgm:cxn modelId="{3F5AE0F2-FA72-4C37-BCFA-A61C660A8759}" type="presParOf" srcId="{11D9C427-A430-492A-BD3C-E4D081DA46F5}" destId="{4795DD00-81CA-4D89-AAC9-9CB098B4E837}" srcOrd="0" destOrd="0" presId="urn:microsoft.com/office/officeart/2016/7/layout/BasicLinearProcessNumbered#1"/>
    <dgm:cxn modelId="{D1D3C516-0A96-4C35-8949-341CF221BBD1}" type="presParOf" srcId="{11D9C427-A430-492A-BD3C-E4D081DA46F5}" destId="{06772805-3643-43C2-9C80-F43268C57C20}" srcOrd="1" destOrd="0" presId="urn:microsoft.com/office/officeart/2016/7/layout/BasicLinearProcessNumbered#1"/>
    <dgm:cxn modelId="{A39F6DBC-EC8C-42B3-9D5B-962E5C23F626}" type="presParOf" srcId="{11D9C427-A430-492A-BD3C-E4D081DA46F5}" destId="{77F59A8B-7684-4E29-B44F-B0F96367FE70}" srcOrd="2" destOrd="0" presId="urn:microsoft.com/office/officeart/2016/7/layout/BasicLinearProcessNumbered#1"/>
    <dgm:cxn modelId="{37B3E4C3-947D-462B-A3DF-A33AAEB8FA1C}" type="presParOf" srcId="{11D9C427-A430-492A-BD3C-E4D081DA46F5}" destId="{80C8596E-ABE7-41A1-8A35-72244067CF90}" srcOrd="3" destOrd="0" presId="urn:microsoft.com/office/officeart/2016/7/layout/BasicLinearProcessNumbere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6CBD6-4A99-4E4A-A270-A70AEFBAAF7E}">
      <dsp:nvSpPr>
        <dsp:cNvPr id="0" name=""/>
        <dsp:cNvSpPr/>
      </dsp:nvSpPr>
      <dsp:spPr>
        <a:xfrm>
          <a:off x="0" y="526340"/>
          <a:ext cx="1886775" cy="2641486"/>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488950">
            <a:lnSpc>
              <a:spcPct val="90000"/>
            </a:lnSpc>
            <a:spcBef>
              <a:spcPct val="0"/>
            </a:spcBef>
            <a:spcAft>
              <a:spcPct val="35000"/>
            </a:spcAft>
            <a:buNone/>
          </a:pPr>
          <a:r>
            <a:rPr lang="en-US" sz="1100" b="0" i="0" u="none" kern="1200" dirty="0"/>
            <a:t>Summarize the study: Why, who, what, and where. </a:t>
          </a:r>
          <a:endParaRPr lang="en-US" sz="1100" kern="1200" dirty="0"/>
        </a:p>
      </dsp:txBody>
      <dsp:txXfrm>
        <a:off x="0" y="1530105"/>
        <a:ext cx="1886775" cy="1584891"/>
      </dsp:txXfrm>
    </dsp:sp>
    <dsp:sp modelId="{9C3A7F13-9585-42DF-AD32-B56F82B123C8}">
      <dsp:nvSpPr>
        <dsp:cNvPr id="0" name=""/>
        <dsp:cNvSpPr/>
      </dsp:nvSpPr>
      <dsp:spPr>
        <a:xfrm>
          <a:off x="550649" y="781349"/>
          <a:ext cx="792445" cy="792445"/>
        </a:xfrm>
        <a:prstGeom prst="ellips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1</a:t>
          </a:r>
          <a:endParaRPr lang="en-US" sz="3800" kern="1200" dirty="0"/>
        </a:p>
      </dsp:txBody>
      <dsp:txXfrm>
        <a:off x="666700" y="897400"/>
        <a:ext cx="560343" cy="560343"/>
      </dsp:txXfrm>
    </dsp:sp>
    <dsp:sp modelId="{923B2301-552B-45D2-9EF0-53A10AA17FC6}">
      <dsp:nvSpPr>
        <dsp:cNvPr id="0" name=""/>
        <dsp:cNvSpPr/>
      </dsp:nvSpPr>
      <dsp:spPr>
        <a:xfrm>
          <a:off x="3484" y="3158615"/>
          <a:ext cx="1886775" cy="72"/>
        </a:xfrm>
        <a:prstGeom prst="rect">
          <a:avLst/>
        </a:prstGeom>
        <a:solidFill>
          <a:schemeClr val="accent3">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F7283A-0FC3-4AF1-AA94-0270DC0B1C33}">
      <dsp:nvSpPr>
        <dsp:cNvPr id="0" name=""/>
        <dsp:cNvSpPr/>
      </dsp:nvSpPr>
      <dsp:spPr>
        <a:xfrm>
          <a:off x="2078938" y="517200"/>
          <a:ext cx="1886775" cy="2641486"/>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488950">
            <a:lnSpc>
              <a:spcPct val="90000"/>
            </a:lnSpc>
            <a:spcBef>
              <a:spcPct val="0"/>
            </a:spcBef>
            <a:spcAft>
              <a:spcPct val="35000"/>
            </a:spcAft>
            <a:buNone/>
          </a:pPr>
          <a:r>
            <a:rPr lang="en-US" sz="1100" kern="1200" dirty="0"/>
            <a:t>Summarize the enrollment: What is the status? How is enrollment progressing? </a:t>
          </a:r>
        </a:p>
      </dsp:txBody>
      <dsp:txXfrm>
        <a:off x="2078938" y="1520965"/>
        <a:ext cx="1886775" cy="1584891"/>
      </dsp:txXfrm>
    </dsp:sp>
    <dsp:sp modelId="{C08FC467-91FE-48BD-B243-273925C2B75A}">
      <dsp:nvSpPr>
        <dsp:cNvPr id="0" name=""/>
        <dsp:cNvSpPr/>
      </dsp:nvSpPr>
      <dsp:spPr>
        <a:xfrm>
          <a:off x="2626103" y="781349"/>
          <a:ext cx="792445" cy="792445"/>
        </a:xfrm>
        <a:prstGeom prst="ellipse">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2</a:t>
          </a:r>
          <a:endParaRPr lang="en-US" sz="3800" kern="1200" dirty="0"/>
        </a:p>
      </dsp:txBody>
      <dsp:txXfrm>
        <a:off x="2742154" y="897400"/>
        <a:ext cx="560343" cy="560343"/>
      </dsp:txXfrm>
    </dsp:sp>
    <dsp:sp modelId="{DE393E47-CBB6-4D77-A342-C9AFD9FC8CB6}">
      <dsp:nvSpPr>
        <dsp:cNvPr id="0" name=""/>
        <dsp:cNvSpPr/>
      </dsp:nvSpPr>
      <dsp:spPr>
        <a:xfrm>
          <a:off x="2078938" y="3158615"/>
          <a:ext cx="1886775" cy="72"/>
        </a:xfrm>
        <a:prstGeom prst="rect">
          <a:avLst/>
        </a:prstGeom>
        <a:solidFill>
          <a:schemeClr val="accent5">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272C-701A-4327-802B-15E4D04DF389}">
      <dsp:nvSpPr>
        <dsp:cNvPr id="0" name=""/>
        <dsp:cNvSpPr/>
      </dsp:nvSpPr>
      <dsp:spPr>
        <a:xfrm>
          <a:off x="4154392" y="517200"/>
          <a:ext cx="1886775" cy="2641486"/>
        </a:xfrm>
        <a:prstGeom prst="rect">
          <a:avLst/>
        </a:prstGeom>
        <a:solidFill>
          <a:schemeClr val="accent4">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488950">
            <a:lnSpc>
              <a:spcPct val="90000"/>
            </a:lnSpc>
            <a:spcBef>
              <a:spcPct val="0"/>
            </a:spcBef>
            <a:spcAft>
              <a:spcPct val="35000"/>
            </a:spcAft>
            <a:buNone/>
          </a:pPr>
          <a:r>
            <a:rPr lang="en-US" sz="1100" kern="1200" dirty="0"/>
            <a:t>What changes have been made since the last review period? Summarize amendments and reportable events.</a:t>
          </a:r>
        </a:p>
        <a:p>
          <a:pPr marL="0" lvl="0" indent="0" algn="l" defTabSz="488950">
            <a:lnSpc>
              <a:spcPct val="90000"/>
            </a:lnSpc>
            <a:spcBef>
              <a:spcPct val="0"/>
            </a:spcBef>
            <a:spcAft>
              <a:spcPct val="35000"/>
            </a:spcAft>
            <a:buNone/>
          </a:pPr>
          <a:endParaRPr lang="en-US" sz="1100" kern="1200" dirty="0"/>
        </a:p>
      </dsp:txBody>
      <dsp:txXfrm>
        <a:off x="4154392" y="1520965"/>
        <a:ext cx="1886775" cy="1584891"/>
      </dsp:txXfrm>
    </dsp:sp>
    <dsp:sp modelId="{4104A2F1-FB99-4C42-8067-46B8EEEC9610}">
      <dsp:nvSpPr>
        <dsp:cNvPr id="0" name=""/>
        <dsp:cNvSpPr/>
      </dsp:nvSpPr>
      <dsp:spPr>
        <a:xfrm>
          <a:off x="4701557" y="781349"/>
          <a:ext cx="792445" cy="792445"/>
        </a:xfrm>
        <a:prstGeom prst="ellipse">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3</a:t>
          </a:r>
          <a:endParaRPr lang="en-US" sz="3800" kern="1200" dirty="0"/>
        </a:p>
      </dsp:txBody>
      <dsp:txXfrm>
        <a:off x="4817608" y="897400"/>
        <a:ext cx="560343" cy="560343"/>
      </dsp:txXfrm>
    </dsp:sp>
    <dsp:sp modelId="{2EB92C72-3528-4913-AFF6-FF0B4F338399}">
      <dsp:nvSpPr>
        <dsp:cNvPr id="0" name=""/>
        <dsp:cNvSpPr/>
      </dsp:nvSpPr>
      <dsp:spPr>
        <a:xfrm>
          <a:off x="4154392" y="3158615"/>
          <a:ext cx="1886775" cy="72"/>
        </a:xfrm>
        <a:prstGeom prst="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9A837B-0FA3-4970-A9F9-3BD236350D3D}">
      <dsp:nvSpPr>
        <dsp:cNvPr id="0" name=""/>
        <dsp:cNvSpPr/>
      </dsp:nvSpPr>
      <dsp:spPr>
        <a:xfrm>
          <a:off x="6229845" y="517200"/>
          <a:ext cx="1886775" cy="2641486"/>
        </a:xfrm>
        <a:prstGeom prst="rect">
          <a:avLst/>
        </a:prstGeom>
        <a:solidFill>
          <a:schemeClr val="accent5">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488950">
            <a:lnSpc>
              <a:spcPct val="90000"/>
            </a:lnSpc>
            <a:spcBef>
              <a:spcPct val="0"/>
            </a:spcBef>
            <a:spcAft>
              <a:spcPct val="35000"/>
            </a:spcAft>
            <a:buNone/>
          </a:pPr>
          <a:r>
            <a:rPr lang="en-US" sz="1100" b="0" i="0" u="none" kern="1200" dirty="0"/>
            <a:t>Did they request the consent be renewed? Are any changes needed?</a:t>
          </a:r>
          <a:endParaRPr lang="en-US" sz="1100" kern="1200" dirty="0"/>
        </a:p>
      </dsp:txBody>
      <dsp:txXfrm>
        <a:off x="6229845" y="1520965"/>
        <a:ext cx="1886775" cy="1584891"/>
      </dsp:txXfrm>
    </dsp:sp>
    <dsp:sp modelId="{AC6B335A-D8B4-46D8-93DE-B9EF1773F6AC}">
      <dsp:nvSpPr>
        <dsp:cNvPr id="0" name=""/>
        <dsp:cNvSpPr/>
      </dsp:nvSpPr>
      <dsp:spPr>
        <a:xfrm>
          <a:off x="6777010" y="781349"/>
          <a:ext cx="792445" cy="792445"/>
        </a:xfrm>
        <a:prstGeom prst="ellipse">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4</a:t>
          </a:r>
          <a:endParaRPr lang="en-US" sz="3800" kern="1200" dirty="0"/>
        </a:p>
      </dsp:txBody>
      <dsp:txXfrm>
        <a:off x="6893061" y="897400"/>
        <a:ext cx="560343" cy="560343"/>
      </dsp:txXfrm>
    </dsp:sp>
    <dsp:sp modelId="{7B3E0A16-DB85-46CA-87D6-4D39F6DBFC52}">
      <dsp:nvSpPr>
        <dsp:cNvPr id="0" name=""/>
        <dsp:cNvSpPr/>
      </dsp:nvSpPr>
      <dsp:spPr>
        <a:xfrm>
          <a:off x="6229845" y="3158615"/>
          <a:ext cx="1886775" cy="72"/>
        </a:xfrm>
        <a:prstGeom prst="rect">
          <a:avLst/>
        </a:prstGeom>
        <a:solidFill>
          <a:schemeClr val="accent4">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5DD00-81CA-4D89-AAC9-9CB098B4E837}">
      <dsp:nvSpPr>
        <dsp:cNvPr id="0" name=""/>
        <dsp:cNvSpPr/>
      </dsp:nvSpPr>
      <dsp:spPr>
        <a:xfrm>
          <a:off x="8305299" y="517200"/>
          <a:ext cx="1886775" cy="2641486"/>
        </a:xfrm>
        <a:prstGeom prst="rect">
          <a:avLst/>
        </a:prstGeom>
        <a:solidFill>
          <a:schemeClr val="accent6">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488950">
            <a:lnSpc>
              <a:spcPct val="90000"/>
            </a:lnSpc>
            <a:spcBef>
              <a:spcPct val="0"/>
            </a:spcBef>
            <a:spcAft>
              <a:spcPct val="35000"/>
            </a:spcAft>
            <a:buNone/>
          </a:pPr>
          <a:r>
            <a:rPr lang="en-US" sz="1100" b="0" i="0" u="none" kern="1200" dirty="0"/>
            <a:t>What are the regulatory determinations? Do you recommend approval? </a:t>
          </a:r>
          <a:endParaRPr lang="en-US" sz="1100" kern="1200" dirty="0"/>
        </a:p>
      </dsp:txBody>
      <dsp:txXfrm>
        <a:off x="8305299" y="1520965"/>
        <a:ext cx="1886775" cy="1584891"/>
      </dsp:txXfrm>
    </dsp:sp>
    <dsp:sp modelId="{06772805-3643-43C2-9C80-F43268C57C20}">
      <dsp:nvSpPr>
        <dsp:cNvPr id="0" name=""/>
        <dsp:cNvSpPr/>
      </dsp:nvSpPr>
      <dsp:spPr>
        <a:xfrm>
          <a:off x="8852464" y="781349"/>
          <a:ext cx="792445" cy="792445"/>
        </a:xfrm>
        <a:prstGeom prst="ellipse">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5</a:t>
          </a:r>
          <a:endParaRPr lang="en-US" sz="3800" kern="1200" dirty="0"/>
        </a:p>
      </dsp:txBody>
      <dsp:txXfrm>
        <a:off x="8968515" y="897400"/>
        <a:ext cx="560343" cy="560343"/>
      </dsp:txXfrm>
    </dsp:sp>
    <dsp:sp modelId="{77F59A8B-7684-4E29-B44F-B0F96367FE70}">
      <dsp:nvSpPr>
        <dsp:cNvPr id="0" name=""/>
        <dsp:cNvSpPr/>
      </dsp:nvSpPr>
      <dsp:spPr>
        <a:xfrm>
          <a:off x="8305299" y="3158615"/>
          <a:ext cx="1886775" cy="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AB8E97A3-458B-4459-8849-EF3A8D885423}">
          <dgm:prSet phldrT="1"/>
          <dgm:t>
            <a:bodyPr/>
            <a:lstStyle/>
            <a:p>
              <a:r>
                <a:t>1</a:t>
              </a:r>
            </a:p>
          </dgm:t>
        </dgm:pt>
        <dgm:pt modelId="201" type="sibTrans" cxnId="{95F9FFCB-1BFC-4B36-BE44-D6A1469F21C3}">
          <dgm:prSet phldrT="2"/>
          <dgm:t>
            <a:bodyPr/>
            <a:lstStyle/>
            <a:p>
              <a:r>
                <a:t>2</a:t>
              </a:r>
            </a:p>
          </dgm:t>
        </dgm:pt>
        <dgm:pt modelId="301" type="sibTrans" cxnId="{A69863A3-5EBF-4CAE-AA51-83CA76DE20BB}">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BA811-8917-4F1D-B22F-E96045BFA4E0}" type="datetimeFigureOut">
              <a:rPr lang="en-US" smtClean="0"/>
              <a:t>11/2/2023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C6A29-4676-420C-BBE3-ACC2B80F64D4}" type="slidenum">
              <a:rPr lang="en-US" smtClean="0"/>
              <a:t>‹#›</a:t>
            </a:fld>
            <a:endParaRPr lang="en-US" dirty="0"/>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6</a:t>
            </a:fld>
            <a:endParaRPr lang="en-US" dirty="0"/>
          </a:p>
        </p:txBody>
      </p:sp>
    </p:spTree>
    <p:extLst>
      <p:ext uri="{BB962C8B-B14F-4D97-AF65-F5344CB8AC3E}">
        <p14:creationId xmlns:p14="http://schemas.microsoft.com/office/powerpoint/2010/main" val="1882557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endParaRPr lang="en-US" dirty="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5.xml"/><Relationship Id="rId7" Type="http://schemas.openxmlformats.org/officeDocument/2006/relationships/diagramColors" Target="../diagrams/colors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a:xfrm>
            <a:off x="5013788" y="2547991"/>
            <a:ext cx="6672243" cy="2581793"/>
          </a:xfrm>
        </p:spPr>
        <p:txBody>
          <a:bodyPr>
            <a:normAutofit/>
          </a:bodyPr>
          <a:lstStyle/>
          <a:p>
            <a:r>
              <a:rPr lang="en-US" sz="5400" dirty="0">
                <a:solidFill>
                  <a:srgbClr val="FFFFFF"/>
                </a:solidFill>
              </a:rPr>
              <a:t>IRB Member Education</a:t>
            </a:r>
            <a:br>
              <a:rPr lang="en-US" sz="4400" dirty="0">
                <a:solidFill>
                  <a:srgbClr val="FFFFFF"/>
                </a:solidFill>
              </a:rPr>
            </a:br>
            <a:r>
              <a:rPr lang="en-US" sz="2800" dirty="0">
                <a:solidFill>
                  <a:srgbClr val="FFFFFF"/>
                </a:solidFill>
              </a:rPr>
              <a:t>for Social Behavioral Full Board Members</a:t>
            </a:r>
            <a:br>
              <a:rPr lang="en-US" sz="2800" dirty="0">
                <a:solidFill>
                  <a:srgbClr val="FFFFFF"/>
                </a:solidFill>
              </a:rPr>
            </a:br>
            <a:r>
              <a:rPr lang="en-US" sz="2800" dirty="0">
                <a:solidFill>
                  <a:srgbClr val="FFFFFF"/>
                </a:solidFill>
              </a:rPr>
              <a:t>Continuing Review</a:t>
            </a:r>
            <a:endParaRPr lang="en-US" sz="2800" dirty="0"/>
          </a:p>
        </p:txBody>
      </p:sp>
      <p:sp>
        <p:nvSpPr>
          <p:cNvPr id="5" name="Subtitle 4">
            <a:extLst>
              <a:ext uri="{FF2B5EF4-FFF2-40B4-BE49-F238E27FC236}">
                <a16:creationId xmlns:a16="http://schemas.microsoft.com/office/drawing/2014/main" id="{1C61331C-8854-34C6-4FC6-97BBB3348217}"/>
              </a:ext>
            </a:extLst>
          </p:cNvPr>
          <p:cNvSpPr>
            <a:spLocks noGrp="1"/>
          </p:cNvSpPr>
          <p:nvPr>
            <p:ph type="subTitle" idx="1"/>
          </p:nvPr>
        </p:nvSpPr>
        <p:spPr>
          <a:xfrm>
            <a:off x="4171308" y="5537770"/>
            <a:ext cx="7514724" cy="680149"/>
          </a:xfrm>
        </p:spPr>
        <p:txBody>
          <a:bodyPr>
            <a:normAutofit/>
          </a:bodyPr>
          <a:lstStyle/>
          <a:p>
            <a:r>
              <a:rPr lang="en-US" sz="2000" dirty="0"/>
              <a:t>This slide deck includes audio which can be accessed in “presentation mode” or by clicking on the speaker icon</a:t>
            </a:r>
          </a:p>
        </p:txBody>
      </p:sp>
    </p:spTree>
    <p:extLst>
      <p:ext uri="{BB962C8B-B14F-4D97-AF65-F5344CB8AC3E}">
        <p14:creationId xmlns:p14="http://schemas.microsoft.com/office/powerpoint/2010/main" val="80096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14DD-3FC6-4AEF-9C9C-057CF64C8E2D}"/>
              </a:ext>
            </a:extLst>
          </p:cNvPr>
          <p:cNvSpPr>
            <a:spLocks noGrp="1"/>
          </p:cNvSpPr>
          <p:nvPr>
            <p:ph type="title"/>
          </p:nvPr>
        </p:nvSpPr>
        <p:spPr>
          <a:xfrm>
            <a:off x="539308" y="365125"/>
            <a:ext cx="8296684" cy="1325563"/>
          </a:xfrm>
        </p:spPr>
        <p:txBody>
          <a:bodyPr/>
          <a:lstStyle/>
          <a:p>
            <a:r>
              <a:rPr lang="en-US" dirty="0" err="1"/>
              <a:t>iSTAR</a:t>
            </a:r>
            <a:r>
              <a:rPr lang="en-US" dirty="0"/>
              <a:t> – Continuing Review Page</a:t>
            </a:r>
          </a:p>
        </p:txBody>
      </p:sp>
      <p:sp>
        <p:nvSpPr>
          <p:cNvPr id="14" name="Slide Number Placeholder 13">
            <a:extLst>
              <a:ext uri="{FF2B5EF4-FFF2-40B4-BE49-F238E27FC236}">
                <a16:creationId xmlns:a16="http://schemas.microsoft.com/office/drawing/2014/main" id="{47FB0EFA-9228-4C2B-BC70-5B5C93771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CACE0C7-78B5-07CC-D502-960DCE83094A}"/>
              </a:ext>
            </a:extLst>
          </p:cNvPr>
          <p:cNvPicPr>
            <a:picLocks noChangeAspect="1"/>
          </p:cNvPicPr>
          <p:nvPr/>
        </p:nvPicPr>
        <p:blipFill>
          <a:blip r:embed="rId4"/>
          <a:stretch>
            <a:fillRect/>
          </a:stretch>
        </p:blipFill>
        <p:spPr>
          <a:xfrm>
            <a:off x="1838162" y="1395074"/>
            <a:ext cx="8515675" cy="4483986"/>
          </a:xfrm>
          <a:prstGeom prst="rect">
            <a:avLst/>
          </a:prstGeom>
        </p:spPr>
      </p:pic>
      <p:sp>
        <p:nvSpPr>
          <p:cNvPr id="7" name="Rectangle 6">
            <a:extLst>
              <a:ext uri="{FF2B5EF4-FFF2-40B4-BE49-F238E27FC236}">
                <a16:creationId xmlns:a16="http://schemas.microsoft.com/office/drawing/2014/main" id="{9BA1364D-5BF0-AB5A-60F5-1F1A21416B31}"/>
              </a:ext>
            </a:extLst>
          </p:cNvPr>
          <p:cNvSpPr/>
          <p:nvPr/>
        </p:nvSpPr>
        <p:spPr>
          <a:xfrm>
            <a:off x="3949733" y="2999407"/>
            <a:ext cx="6176044" cy="1325563"/>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801972D-C76A-9E0E-5D9E-750A927C3ADC}"/>
              </a:ext>
            </a:extLst>
          </p:cNvPr>
          <p:cNvSpPr/>
          <p:nvPr/>
        </p:nvSpPr>
        <p:spPr>
          <a:xfrm>
            <a:off x="1838162" y="2044557"/>
            <a:ext cx="1768067" cy="300490"/>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449723CA-0C27-F9FE-483F-5FE53CA9E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3091" y="5746750"/>
            <a:ext cx="609600" cy="609600"/>
          </a:xfrm>
          <a:prstGeom prst="rect">
            <a:avLst/>
          </a:prstGeom>
        </p:spPr>
      </p:pic>
    </p:spTree>
    <p:extLst>
      <p:ext uri="{BB962C8B-B14F-4D97-AF65-F5344CB8AC3E}">
        <p14:creationId xmlns:p14="http://schemas.microsoft.com/office/powerpoint/2010/main" val="3929107203"/>
      </p:ext>
    </p:extLst>
  </p:cSld>
  <p:clrMapOvr>
    <a:masterClrMapping/>
  </p:clrMapOvr>
  <mc:AlternateContent xmlns:mc="http://schemas.openxmlformats.org/markup-compatibility/2006" xmlns:p14="http://schemas.microsoft.com/office/powerpoint/2010/main">
    <mc:Choice Requires="p14">
      <p:transition spd="slow" p14:dur="2000" advTm="25527"/>
    </mc:Choice>
    <mc:Fallback xmlns="">
      <p:transition spd="slow" advTm="25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14DD-3FC6-4AEF-9C9C-057CF64C8E2D}"/>
              </a:ext>
            </a:extLst>
          </p:cNvPr>
          <p:cNvSpPr>
            <a:spLocks noGrp="1"/>
          </p:cNvSpPr>
          <p:nvPr>
            <p:ph type="title"/>
          </p:nvPr>
        </p:nvSpPr>
        <p:spPr>
          <a:xfrm>
            <a:off x="539307" y="365125"/>
            <a:ext cx="9605719" cy="1325563"/>
          </a:xfrm>
        </p:spPr>
        <p:txBody>
          <a:bodyPr/>
          <a:lstStyle/>
          <a:p>
            <a:r>
              <a:rPr lang="en-US" dirty="0" err="1"/>
              <a:t>iSTAR</a:t>
            </a:r>
            <a:r>
              <a:rPr lang="en-US" dirty="0"/>
              <a:t> – Continuing Review Application</a:t>
            </a:r>
          </a:p>
        </p:txBody>
      </p:sp>
      <p:sp>
        <p:nvSpPr>
          <p:cNvPr id="14" name="Slide Number Placeholder 13">
            <a:extLst>
              <a:ext uri="{FF2B5EF4-FFF2-40B4-BE49-F238E27FC236}">
                <a16:creationId xmlns:a16="http://schemas.microsoft.com/office/drawing/2014/main" id="{47FB0EFA-9228-4C2B-BC70-5B5C93771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4C941B2-DD37-DDE0-2E3F-C95D59C6BAA6}"/>
              </a:ext>
            </a:extLst>
          </p:cNvPr>
          <p:cNvPicPr>
            <a:picLocks noChangeAspect="1"/>
          </p:cNvPicPr>
          <p:nvPr/>
        </p:nvPicPr>
        <p:blipFill>
          <a:blip r:embed="rId4"/>
          <a:stretch>
            <a:fillRect/>
          </a:stretch>
        </p:blipFill>
        <p:spPr>
          <a:xfrm>
            <a:off x="1933399" y="1652093"/>
            <a:ext cx="8325202" cy="5021550"/>
          </a:xfrm>
          <a:prstGeom prst="rect">
            <a:avLst/>
          </a:prstGeom>
        </p:spPr>
      </p:pic>
      <p:sp>
        <p:nvSpPr>
          <p:cNvPr id="5" name="Rectangle 4">
            <a:extLst>
              <a:ext uri="{FF2B5EF4-FFF2-40B4-BE49-F238E27FC236}">
                <a16:creationId xmlns:a16="http://schemas.microsoft.com/office/drawing/2014/main" id="{36B52E83-DEAC-57F8-1B9E-BB1F9B09553F}"/>
              </a:ext>
            </a:extLst>
          </p:cNvPr>
          <p:cNvSpPr/>
          <p:nvPr/>
        </p:nvSpPr>
        <p:spPr>
          <a:xfrm>
            <a:off x="4459872" y="4570375"/>
            <a:ext cx="2977414" cy="429593"/>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13A799-6FB0-46C3-4ED8-D42EEC1CEA55}"/>
              </a:ext>
            </a:extLst>
          </p:cNvPr>
          <p:cNvSpPr/>
          <p:nvPr/>
        </p:nvSpPr>
        <p:spPr>
          <a:xfrm>
            <a:off x="1933399" y="2485983"/>
            <a:ext cx="1783578" cy="3760438"/>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corded Sound">
            <a:hlinkClick r:id="" action="ppaction://media"/>
            <a:extLst>
              <a:ext uri="{FF2B5EF4-FFF2-40B4-BE49-F238E27FC236}">
                <a16:creationId xmlns:a16="http://schemas.microsoft.com/office/drawing/2014/main" id="{7F2F4274-0AFE-1C5D-8892-92D9055190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929312"/>
            <a:ext cx="609600" cy="609600"/>
          </a:xfrm>
          <a:prstGeom prst="rect">
            <a:avLst/>
          </a:prstGeom>
        </p:spPr>
      </p:pic>
    </p:spTree>
    <p:extLst>
      <p:ext uri="{BB962C8B-B14F-4D97-AF65-F5344CB8AC3E}">
        <p14:creationId xmlns:p14="http://schemas.microsoft.com/office/powerpoint/2010/main" val="3709843143"/>
      </p:ext>
    </p:extLst>
  </p:cSld>
  <p:clrMapOvr>
    <a:masterClrMapping/>
  </p:clrMapOvr>
  <mc:AlternateContent xmlns:mc="http://schemas.openxmlformats.org/markup-compatibility/2006" xmlns:p14="http://schemas.microsoft.com/office/powerpoint/2010/main">
    <mc:Choice Requires="p14">
      <p:transition spd="slow" p14:dur="2000" advTm="33964"/>
    </mc:Choice>
    <mc:Fallback xmlns="">
      <p:transition spd="slow" advTm="33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260B10-25FE-445D-A9FD-06B618F1B961}"/>
              </a:ext>
            </a:extLst>
          </p:cNvPr>
          <p:cNvSpPr>
            <a:spLocks noGrp="1"/>
          </p:cNvSpPr>
          <p:nvPr>
            <p:ph type="title"/>
          </p:nvPr>
        </p:nvSpPr>
        <p:spPr/>
        <p:txBody>
          <a:bodyPr/>
          <a:lstStyle/>
          <a:p>
            <a:r>
              <a:rPr lang="en-US" dirty="0" err="1"/>
              <a:t>iSTAR</a:t>
            </a:r>
            <a:r>
              <a:rPr lang="en-US" dirty="0"/>
              <a:t> – Main Study Page </a:t>
            </a:r>
          </a:p>
        </p:txBody>
      </p:sp>
      <p:sp>
        <p:nvSpPr>
          <p:cNvPr id="14" name="Slide Number Placeholder 13">
            <a:extLst>
              <a:ext uri="{FF2B5EF4-FFF2-40B4-BE49-F238E27FC236}">
                <a16:creationId xmlns:a16="http://schemas.microsoft.com/office/drawing/2014/main" id="{8A5B9DFF-1E65-43C9-B2DE-90CD91DFAE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F6963FC-87AE-1B18-B7BD-BB82F587C850}"/>
              </a:ext>
            </a:extLst>
          </p:cNvPr>
          <p:cNvPicPr>
            <a:picLocks noChangeAspect="1"/>
          </p:cNvPicPr>
          <p:nvPr/>
        </p:nvPicPr>
        <p:blipFill>
          <a:blip r:embed="rId4"/>
          <a:stretch>
            <a:fillRect/>
          </a:stretch>
        </p:blipFill>
        <p:spPr>
          <a:xfrm>
            <a:off x="539496" y="1463040"/>
            <a:ext cx="9208897" cy="4221336"/>
          </a:xfrm>
          <a:prstGeom prst="rect">
            <a:avLst/>
          </a:prstGeom>
        </p:spPr>
      </p:pic>
      <p:sp>
        <p:nvSpPr>
          <p:cNvPr id="5" name="Rectangle 4">
            <a:extLst>
              <a:ext uri="{FF2B5EF4-FFF2-40B4-BE49-F238E27FC236}">
                <a16:creationId xmlns:a16="http://schemas.microsoft.com/office/drawing/2014/main" id="{97AA527A-6D74-43D9-F198-D1509661F3ED}"/>
              </a:ext>
            </a:extLst>
          </p:cNvPr>
          <p:cNvSpPr/>
          <p:nvPr/>
        </p:nvSpPr>
        <p:spPr>
          <a:xfrm>
            <a:off x="2359473" y="4774131"/>
            <a:ext cx="4445588" cy="350185"/>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CA220F43-3E5A-F11E-2049-DB73B7974E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8004" y="5795552"/>
            <a:ext cx="609600" cy="609600"/>
          </a:xfrm>
          <a:prstGeom prst="rect">
            <a:avLst/>
          </a:prstGeom>
        </p:spPr>
      </p:pic>
      <p:sp>
        <p:nvSpPr>
          <p:cNvPr id="6" name="Rectangle 5">
            <a:extLst>
              <a:ext uri="{FF2B5EF4-FFF2-40B4-BE49-F238E27FC236}">
                <a16:creationId xmlns:a16="http://schemas.microsoft.com/office/drawing/2014/main" id="{51D83B6C-6D04-8784-5A9D-A432EDAAFC61}"/>
              </a:ext>
            </a:extLst>
          </p:cNvPr>
          <p:cNvSpPr/>
          <p:nvPr/>
        </p:nvSpPr>
        <p:spPr>
          <a:xfrm>
            <a:off x="399780" y="1390198"/>
            <a:ext cx="1768067" cy="300490"/>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4FCEA0-7005-954A-702F-505125637696}"/>
              </a:ext>
            </a:extLst>
          </p:cNvPr>
          <p:cNvSpPr/>
          <p:nvPr/>
        </p:nvSpPr>
        <p:spPr>
          <a:xfrm>
            <a:off x="501962" y="2565516"/>
            <a:ext cx="1768067" cy="300490"/>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950662"/>
      </p:ext>
    </p:extLst>
  </p:cSld>
  <p:clrMapOvr>
    <a:masterClrMapping/>
  </p:clrMapOvr>
  <mc:AlternateContent xmlns:mc="http://schemas.openxmlformats.org/markup-compatibility/2006" xmlns:p14="http://schemas.microsoft.com/office/powerpoint/2010/main">
    <mc:Choice Requires="p14">
      <p:transition spd="slow" p14:dur="2000" advTm="35548"/>
    </mc:Choice>
    <mc:Fallback xmlns="">
      <p:transition spd="slow" advTm="3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Freeform: Shape 71">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Arc 73">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80E5FECD-C9FF-49B3-B1FD-6B2D855C4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78260B10-25FE-445D-A9FD-06B618F1B961}"/>
              </a:ext>
            </a:extLst>
          </p:cNvPr>
          <p:cNvSpPr>
            <a:spLocks noGrp="1"/>
          </p:cNvSpPr>
          <p:nvPr>
            <p:ph type="title"/>
          </p:nvPr>
        </p:nvSpPr>
        <p:spPr>
          <a:xfrm>
            <a:off x="715262" y="798703"/>
            <a:ext cx="10761476" cy="1225662"/>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Under the Reportable Events Tab</a:t>
            </a:r>
          </a:p>
        </p:txBody>
      </p:sp>
      <p:sp>
        <p:nvSpPr>
          <p:cNvPr id="78" name="Freeform: Shape 77">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A37F31-D361-4BB8-C00E-C9908F86F812}"/>
              </a:ext>
            </a:extLst>
          </p:cNvPr>
          <p:cNvPicPr>
            <a:picLocks noChangeAspect="1"/>
          </p:cNvPicPr>
          <p:nvPr/>
        </p:nvPicPr>
        <p:blipFill>
          <a:blip r:embed="rId4"/>
          <a:stretch>
            <a:fillRect/>
          </a:stretch>
        </p:blipFill>
        <p:spPr>
          <a:xfrm>
            <a:off x="977520" y="2234861"/>
            <a:ext cx="10236960" cy="2559240"/>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82" name="Freeform: Shape 81">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lide Number Placeholder 13">
            <a:extLst>
              <a:ext uri="{FF2B5EF4-FFF2-40B4-BE49-F238E27FC236}">
                <a16:creationId xmlns:a16="http://schemas.microsoft.com/office/drawing/2014/main" id="{8A5B9DFF-1E65-43C9-B2DE-90CD91DFAE1A}"/>
              </a:ext>
            </a:extLst>
          </p:cNvPr>
          <p:cNvSpPr>
            <a:spLocks noGrp="1"/>
          </p:cNvSpPr>
          <p:nvPr>
            <p:ph type="sldNum" sz="quarter" idx="12"/>
          </p:nvPr>
        </p:nvSpPr>
        <p:spPr>
          <a:xfrm>
            <a:off x="8610600" y="6356350"/>
            <a:ext cx="2711252"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76B855D-E9CC-4FF8-AD85-6CDC7B89A0DE}" type="slidenum">
              <a:rPr kumimoji="0" lang="en-US" b="0" i="0" u="none" strike="noStrike" normalizeH="0" noProof="0">
                <a:ln>
                  <a:noFill/>
                </a:ln>
                <a:solidFill>
                  <a:srgbClr val="FFFFFF"/>
                </a:solidFill>
                <a:effectLst/>
                <a:uLnTx/>
                <a:uFillTx/>
              </a:rPr>
              <a:pPr marR="0" lvl="0" indent="0" fontAlgn="auto">
                <a:spcBef>
                  <a:spcPts val="0"/>
                </a:spcBef>
                <a:spcAft>
                  <a:spcPts val="600"/>
                </a:spcAft>
                <a:buClrTx/>
                <a:buSzTx/>
                <a:buFontTx/>
                <a:buNone/>
                <a:tabLst/>
                <a:defRPr/>
              </a:pPr>
              <a:t>13</a:t>
            </a:fld>
            <a:endParaRPr kumimoji="0" lang="en-US" b="0" i="0" u="none" strike="noStrike" normalizeH="0" noProof="0">
              <a:ln>
                <a:noFill/>
              </a:ln>
              <a:solidFill>
                <a:srgbClr val="FFFFFF"/>
              </a:solidFill>
              <a:effectLst/>
              <a:uLnTx/>
              <a:uFillTx/>
            </a:endParaRPr>
          </a:p>
        </p:txBody>
      </p:sp>
      <p:sp>
        <p:nvSpPr>
          <p:cNvPr id="84" name="Freeform: Shape 83">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E7421D3-5E1A-C834-8B82-AA76D4E48021}"/>
              </a:ext>
            </a:extLst>
          </p:cNvPr>
          <p:cNvSpPr txBox="1"/>
          <p:nvPr/>
        </p:nvSpPr>
        <p:spPr>
          <a:xfrm>
            <a:off x="977521" y="4948818"/>
            <a:ext cx="10236960" cy="646331"/>
          </a:xfrm>
          <a:prstGeom prst="rect">
            <a:avLst/>
          </a:prstGeom>
          <a:noFill/>
        </p:spPr>
        <p:txBody>
          <a:bodyPr wrap="square" rtlCol="0">
            <a:spAutoFit/>
          </a:bodyPr>
          <a:lstStyle/>
          <a:p>
            <a:r>
              <a:rPr lang="en-US" b="1" dirty="0">
                <a:solidFill>
                  <a:schemeClr val="bg1"/>
                </a:solidFill>
              </a:rPr>
              <a:t>Check for any Reportable Events that may not populate in the CR application (if they were submitted in the previous review period but not completed, they won’t show up in the CR)</a:t>
            </a:r>
          </a:p>
        </p:txBody>
      </p:sp>
      <p:pic>
        <p:nvPicPr>
          <p:cNvPr id="3" name="Recorded Sound">
            <a:hlinkClick r:id="" action="ppaction://media"/>
            <a:extLst>
              <a:ext uri="{FF2B5EF4-FFF2-40B4-BE49-F238E27FC236}">
                <a16:creationId xmlns:a16="http://schemas.microsoft.com/office/drawing/2014/main" id="{7083C120-944C-0A03-F7E3-7FF466BD37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8310" y="5672795"/>
            <a:ext cx="609600" cy="609600"/>
          </a:xfrm>
          <a:prstGeom prst="rect">
            <a:avLst/>
          </a:prstGeom>
        </p:spPr>
      </p:pic>
    </p:spTree>
    <p:extLst>
      <p:ext uri="{BB962C8B-B14F-4D97-AF65-F5344CB8AC3E}">
        <p14:creationId xmlns:p14="http://schemas.microsoft.com/office/powerpoint/2010/main" val="992673646"/>
      </p:ext>
    </p:extLst>
  </p:cSld>
  <p:clrMapOvr>
    <a:masterClrMapping/>
  </p:clrMapOvr>
  <mc:AlternateContent xmlns:mc="http://schemas.openxmlformats.org/markup-compatibility/2006" xmlns:p14="http://schemas.microsoft.com/office/powerpoint/2010/main">
    <mc:Choice Requires="p14">
      <p:transition spd="slow" p14:dur="2000" advTm="7796"/>
    </mc:Choice>
    <mc:Fallback xmlns="">
      <p:transition spd="slow" advTm="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80E5FECD-C9FF-49B3-B1FD-6B2D855C4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78260B10-25FE-445D-A9FD-06B618F1B961}"/>
              </a:ext>
            </a:extLst>
          </p:cNvPr>
          <p:cNvSpPr>
            <a:spLocks noGrp="1"/>
          </p:cNvSpPr>
          <p:nvPr>
            <p:ph type="title"/>
          </p:nvPr>
        </p:nvSpPr>
        <p:spPr>
          <a:xfrm>
            <a:off x="240862" y="377299"/>
            <a:ext cx="11395429" cy="1514357"/>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Under the Amendment Tab</a:t>
            </a:r>
          </a:p>
        </p:txBody>
      </p:sp>
      <p:sp>
        <p:nvSpPr>
          <p:cNvPr id="36" name="Freeform: Shape 35">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10416A-2F3B-29CB-ED98-90DD91EBB516}"/>
              </a:ext>
            </a:extLst>
          </p:cNvPr>
          <p:cNvPicPr>
            <a:picLocks noChangeAspect="1"/>
          </p:cNvPicPr>
          <p:nvPr/>
        </p:nvPicPr>
        <p:blipFill>
          <a:blip r:embed="rId4"/>
          <a:stretch>
            <a:fillRect/>
          </a:stretch>
        </p:blipFill>
        <p:spPr>
          <a:xfrm>
            <a:off x="887871" y="1876023"/>
            <a:ext cx="10416258" cy="3072795"/>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40" name="Freeform: Shape 39">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lide Number Placeholder 13">
            <a:extLst>
              <a:ext uri="{FF2B5EF4-FFF2-40B4-BE49-F238E27FC236}">
                <a16:creationId xmlns:a16="http://schemas.microsoft.com/office/drawing/2014/main" id="{8A5B9DFF-1E65-43C9-B2DE-90CD91DFAE1A}"/>
              </a:ext>
            </a:extLst>
          </p:cNvPr>
          <p:cNvSpPr>
            <a:spLocks noGrp="1"/>
          </p:cNvSpPr>
          <p:nvPr>
            <p:ph type="sldNum" sz="quarter" idx="12"/>
          </p:nvPr>
        </p:nvSpPr>
        <p:spPr>
          <a:xfrm>
            <a:off x="8610600" y="6356350"/>
            <a:ext cx="2711252"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76B855D-E9CC-4FF8-AD85-6CDC7B89A0DE}" type="slidenum">
              <a:rPr kumimoji="0" lang="en-US" b="0" i="0" u="none" strike="noStrike" normalizeH="0" noProof="0">
                <a:ln>
                  <a:noFill/>
                </a:ln>
                <a:solidFill>
                  <a:srgbClr val="FFFFFF"/>
                </a:solidFill>
                <a:effectLst/>
                <a:uLnTx/>
                <a:uFillTx/>
              </a:rPr>
              <a:pPr marR="0" lvl="0" indent="0" fontAlgn="auto">
                <a:spcBef>
                  <a:spcPts val="0"/>
                </a:spcBef>
                <a:spcAft>
                  <a:spcPts val="600"/>
                </a:spcAft>
                <a:buClrTx/>
                <a:buSzTx/>
                <a:buFontTx/>
                <a:buNone/>
                <a:tabLst/>
                <a:defRPr/>
              </a:pPr>
              <a:t>14</a:t>
            </a:fld>
            <a:endParaRPr kumimoji="0" lang="en-US" b="0" i="0" u="none" strike="noStrike" normalizeH="0" noProof="0">
              <a:ln>
                <a:noFill/>
              </a:ln>
              <a:solidFill>
                <a:srgbClr val="FFFFFF"/>
              </a:solidFill>
              <a:effectLst/>
              <a:uLnTx/>
              <a:uFillTx/>
            </a:endParaRPr>
          </a:p>
        </p:txBody>
      </p:sp>
      <p:sp>
        <p:nvSpPr>
          <p:cNvPr id="42" name="Freeform: Shape 41">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D2B199B-4C13-F5C8-E7BE-3D11CE670D6F}"/>
              </a:ext>
            </a:extLst>
          </p:cNvPr>
          <p:cNvSpPr txBox="1"/>
          <p:nvPr/>
        </p:nvSpPr>
        <p:spPr>
          <a:xfrm>
            <a:off x="887870" y="4948818"/>
            <a:ext cx="10433981" cy="1477328"/>
          </a:xfrm>
          <a:prstGeom prst="rect">
            <a:avLst/>
          </a:prstGeom>
          <a:noFill/>
        </p:spPr>
        <p:txBody>
          <a:bodyPr wrap="square" rtlCol="0">
            <a:spAutoFit/>
          </a:bodyPr>
          <a:lstStyle/>
          <a:p>
            <a:r>
              <a:rPr lang="en-US" b="1" dirty="0">
                <a:solidFill>
                  <a:schemeClr val="bg1"/>
                </a:solidFill>
              </a:rPr>
              <a:t>Check for any Amendments that may not populate in the CR application (if they were submitted in the previous review period but not completed, they won’t show up). You can also open the previous AM applications to get a more information about the changes reviewed/approved.</a:t>
            </a:r>
          </a:p>
          <a:p>
            <a:r>
              <a:rPr lang="en-US" b="1" dirty="0">
                <a:solidFill>
                  <a:schemeClr val="bg1"/>
                </a:solidFill>
              </a:rPr>
              <a:t> </a:t>
            </a:r>
          </a:p>
        </p:txBody>
      </p:sp>
      <p:pic>
        <p:nvPicPr>
          <p:cNvPr id="5" name="Recorded Sound">
            <a:hlinkClick r:id="" action="ppaction://media"/>
            <a:extLst>
              <a:ext uri="{FF2B5EF4-FFF2-40B4-BE49-F238E27FC236}">
                <a16:creationId xmlns:a16="http://schemas.microsoft.com/office/drawing/2014/main" id="{A104D791-D52B-17AD-5F7E-D29392A2DF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2525" y="5704048"/>
            <a:ext cx="609600" cy="609600"/>
          </a:xfrm>
          <a:prstGeom prst="rect">
            <a:avLst/>
          </a:prstGeom>
        </p:spPr>
      </p:pic>
    </p:spTree>
    <p:extLst>
      <p:ext uri="{BB962C8B-B14F-4D97-AF65-F5344CB8AC3E}">
        <p14:creationId xmlns:p14="http://schemas.microsoft.com/office/powerpoint/2010/main" val="113815911"/>
      </p:ext>
    </p:extLst>
  </p:cSld>
  <p:clrMapOvr>
    <a:masterClrMapping/>
  </p:clrMapOvr>
  <mc:AlternateContent xmlns:mc="http://schemas.openxmlformats.org/markup-compatibility/2006" xmlns:p14="http://schemas.microsoft.com/office/powerpoint/2010/main">
    <mc:Choice Requires="p14">
      <p:transition spd="slow" p14:dur="2000" advTm="35726"/>
    </mc:Choice>
    <mc:Fallback xmlns="">
      <p:transition spd="slow" advTm="35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rc 52">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80E5FECD-C9FF-49B3-B1FD-6B2D855C4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78260B10-25FE-445D-A9FD-06B618F1B961}"/>
              </a:ext>
            </a:extLst>
          </p:cNvPr>
          <p:cNvSpPr>
            <a:spLocks noGrp="1"/>
          </p:cNvSpPr>
          <p:nvPr>
            <p:ph type="title"/>
          </p:nvPr>
        </p:nvSpPr>
        <p:spPr>
          <a:xfrm>
            <a:off x="269937" y="239000"/>
            <a:ext cx="11586882" cy="160167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Under the Continuing Review Tab</a:t>
            </a:r>
          </a:p>
        </p:txBody>
      </p:sp>
      <p:sp>
        <p:nvSpPr>
          <p:cNvPr id="57" name="Freeform: Shape 56">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E2DD08C-BF71-264F-BCAA-D9ED30ACB2B7}"/>
              </a:ext>
            </a:extLst>
          </p:cNvPr>
          <p:cNvPicPr>
            <a:picLocks noChangeAspect="1"/>
          </p:cNvPicPr>
          <p:nvPr/>
        </p:nvPicPr>
        <p:blipFill>
          <a:blip r:embed="rId4"/>
          <a:stretch>
            <a:fillRect/>
          </a:stretch>
        </p:blipFill>
        <p:spPr>
          <a:xfrm>
            <a:off x="930204" y="2075193"/>
            <a:ext cx="10331592" cy="2582898"/>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61" name="Freeform: Shape 60">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lide Number Placeholder 13">
            <a:extLst>
              <a:ext uri="{FF2B5EF4-FFF2-40B4-BE49-F238E27FC236}">
                <a16:creationId xmlns:a16="http://schemas.microsoft.com/office/drawing/2014/main" id="{8A5B9DFF-1E65-43C9-B2DE-90CD91DFAE1A}"/>
              </a:ext>
            </a:extLst>
          </p:cNvPr>
          <p:cNvSpPr>
            <a:spLocks noGrp="1"/>
          </p:cNvSpPr>
          <p:nvPr>
            <p:ph type="sldNum" sz="quarter" idx="12"/>
          </p:nvPr>
        </p:nvSpPr>
        <p:spPr>
          <a:xfrm>
            <a:off x="8610600" y="6356350"/>
            <a:ext cx="2711252"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76B855D-E9CC-4FF8-AD85-6CDC7B89A0DE}" type="slidenum">
              <a:rPr kumimoji="0" lang="en-US" b="0" i="0" u="none" strike="noStrike" normalizeH="0" noProof="0">
                <a:ln>
                  <a:noFill/>
                </a:ln>
                <a:solidFill>
                  <a:srgbClr val="FFFFFF"/>
                </a:solidFill>
                <a:effectLst/>
                <a:uLnTx/>
                <a:uFillTx/>
              </a:rPr>
              <a:pPr marR="0" lvl="0" indent="0" fontAlgn="auto">
                <a:spcBef>
                  <a:spcPts val="0"/>
                </a:spcBef>
                <a:spcAft>
                  <a:spcPts val="600"/>
                </a:spcAft>
                <a:buClrTx/>
                <a:buSzTx/>
                <a:buFontTx/>
                <a:buNone/>
                <a:tabLst/>
                <a:defRPr/>
              </a:pPr>
              <a:t>15</a:t>
            </a:fld>
            <a:endParaRPr kumimoji="0" lang="en-US" b="0" i="0" u="none" strike="noStrike" normalizeH="0" noProof="0">
              <a:ln>
                <a:noFill/>
              </a:ln>
              <a:solidFill>
                <a:srgbClr val="FFFFFF"/>
              </a:solidFill>
              <a:effectLst/>
              <a:uLnTx/>
              <a:uFillTx/>
            </a:endParaRPr>
          </a:p>
        </p:txBody>
      </p:sp>
      <p:sp>
        <p:nvSpPr>
          <p:cNvPr id="63" name="Freeform: Shape 62">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374FC6B-D578-0B88-B32F-BF1E602CF5F2}"/>
              </a:ext>
            </a:extLst>
          </p:cNvPr>
          <p:cNvSpPr txBox="1"/>
          <p:nvPr/>
        </p:nvSpPr>
        <p:spPr>
          <a:xfrm>
            <a:off x="977521" y="4842943"/>
            <a:ext cx="10236960" cy="646331"/>
          </a:xfrm>
          <a:prstGeom prst="rect">
            <a:avLst/>
          </a:prstGeom>
          <a:noFill/>
        </p:spPr>
        <p:txBody>
          <a:bodyPr wrap="square" rtlCol="0">
            <a:spAutoFit/>
          </a:bodyPr>
          <a:lstStyle/>
          <a:p>
            <a:r>
              <a:rPr lang="en-US" b="1" dirty="0">
                <a:solidFill>
                  <a:schemeClr val="bg1"/>
                </a:solidFill>
              </a:rPr>
              <a:t>Take a look at any past CRs to understand the study progress and enrollment. You can also see what previous reportable events or amendments have been captured in previous CRs. </a:t>
            </a:r>
          </a:p>
        </p:txBody>
      </p:sp>
      <p:pic>
        <p:nvPicPr>
          <p:cNvPr id="5" name="Recorded Sound">
            <a:hlinkClick r:id="" action="ppaction://media"/>
            <a:extLst>
              <a:ext uri="{FF2B5EF4-FFF2-40B4-BE49-F238E27FC236}">
                <a16:creationId xmlns:a16="http://schemas.microsoft.com/office/drawing/2014/main" id="{CB42D596-0500-C507-550C-04390C3F38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0107" y="5685203"/>
            <a:ext cx="609600" cy="609600"/>
          </a:xfrm>
          <a:prstGeom prst="rect">
            <a:avLst/>
          </a:prstGeom>
        </p:spPr>
      </p:pic>
    </p:spTree>
    <p:extLst>
      <p:ext uri="{BB962C8B-B14F-4D97-AF65-F5344CB8AC3E}">
        <p14:creationId xmlns:p14="http://schemas.microsoft.com/office/powerpoint/2010/main" val="3888497066"/>
      </p:ext>
    </p:extLst>
  </p:cSld>
  <p:clrMapOvr>
    <a:masterClrMapping/>
  </p:clrMapOvr>
  <mc:AlternateContent xmlns:mc="http://schemas.openxmlformats.org/markup-compatibility/2006" xmlns:p14="http://schemas.microsoft.com/office/powerpoint/2010/main">
    <mc:Choice Requires="p14">
      <p:transition spd="slow" p14:dur="2000" advTm="23955"/>
    </mc:Choice>
    <mc:Fallback xmlns="">
      <p:transition spd="slow" advTm="23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624E-1256-4074-A302-8EFDA23D77BF}"/>
              </a:ext>
            </a:extLst>
          </p:cNvPr>
          <p:cNvSpPr>
            <a:spLocks noGrp="1"/>
          </p:cNvSpPr>
          <p:nvPr>
            <p:ph type="title"/>
          </p:nvPr>
        </p:nvSpPr>
        <p:spPr/>
        <p:txBody>
          <a:bodyPr/>
          <a:lstStyle/>
          <a:p>
            <a:r>
              <a:rPr lang="en-US" dirty="0"/>
              <a:t>Possible thoughts/questions you may have</a:t>
            </a:r>
          </a:p>
        </p:txBody>
      </p:sp>
      <p:sp>
        <p:nvSpPr>
          <p:cNvPr id="4" name="Content Placeholder 3">
            <a:extLst>
              <a:ext uri="{FF2B5EF4-FFF2-40B4-BE49-F238E27FC236}">
                <a16:creationId xmlns:a16="http://schemas.microsoft.com/office/drawing/2014/main" id="{A84DACD0-2773-4975-A2FE-3BD5764E1F61}"/>
              </a:ext>
            </a:extLst>
          </p:cNvPr>
          <p:cNvSpPr>
            <a:spLocks noGrp="1"/>
          </p:cNvSpPr>
          <p:nvPr>
            <p:ph sz="half" idx="2"/>
          </p:nvPr>
        </p:nvSpPr>
        <p:spPr>
          <a:xfrm>
            <a:off x="938212" y="1586705"/>
            <a:ext cx="10515600" cy="4769645"/>
          </a:xfrm>
        </p:spPr>
        <p:txBody>
          <a:bodyPr>
            <a:normAutofit/>
          </a:bodyPr>
          <a:lstStyle/>
          <a:p>
            <a:r>
              <a:rPr lang="en-US" i="1" dirty="0"/>
              <a:t>“This is the 4</a:t>
            </a:r>
            <a:r>
              <a:rPr lang="en-US" i="1" baseline="30000" dirty="0"/>
              <a:t>th</a:t>
            </a:r>
            <a:r>
              <a:rPr lang="en-US" i="1" dirty="0"/>
              <a:t> continuing review and they haven’t enrolled.”</a:t>
            </a:r>
          </a:p>
          <a:p>
            <a:pPr lvl="1"/>
            <a:r>
              <a:rPr lang="en-US" dirty="0"/>
              <a:t>Great point! Has the PI addressed why they haven’t enrolled in the CR? If not, you can ask the IRBA or the study team directly via </a:t>
            </a:r>
            <a:r>
              <a:rPr lang="en-US" dirty="0" err="1"/>
              <a:t>iSTAR</a:t>
            </a:r>
            <a:r>
              <a:rPr lang="en-US" dirty="0"/>
              <a:t> or the IRBA assigned. </a:t>
            </a:r>
          </a:p>
          <a:p>
            <a:pPr lvl="1"/>
            <a:r>
              <a:rPr lang="en-US" dirty="0"/>
              <a:t>You can also ask the committee whether this study should stay open? </a:t>
            </a:r>
          </a:p>
          <a:p>
            <a:r>
              <a:rPr lang="en-US" i="1" dirty="0"/>
              <a:t>“There are multiple cohorts and I don’t understand which are recruiting and which are closed.”</a:t>
            </a:r>
          </a:p>
          <a:p>
            <a:pPr lvl="1"/>
            <a:r>
              <a:rPr lang="en-US" dirty="0"/>
              <a:t>Great point! Are they requesting all the consents be renewed or only some of the consents? You can ask the IRBA or the study team directly via </a:t>
            </a:r>
            <a:r>
              <a:rPr lang="en-US" dirty="0" err="1"/>
              <a:t>iSTAR</a:t>
            </a:r>
            <a:r>
              <a:rPr lang="en-US" dirty="0"/>
              <a:t> to clarify how the enrollment numbers match up to their cohorts. </a:t>
            </a:r>
          </a:p>
          <a:p>
            <a:r>
              <a:rPr lang="en-US" i="1" dirty="0"/>
              <a:t>“The enrollment doesn’t seem to match the PI’s reported study progress.”</a:t>
            </a:r>
          </a:p>
          <a:p>
            <a:pPr lvl="1"/>
            <a:r>
              <a:rPr lang="en-US" dirty="0"/>
              <a:t>Great point! You can ask the IRBA or ask the study team directly via </a:t>
            </a:r>
            <a:r>
              <a:rPr lang="en-US" dirty="0" err="1"/>
              <a:t>iSTAR</a:t>
            </a:r>
            <a:r>
              <a:rPr lang="en-US" dirty="0"/>
              <a:t> to clarify. For example, you could ask “how many participants have completed all study activities and how many are ongoing?”</a:t>
            </a:r>
          </a:p>
        </p:txBody>
      </p:sp>
      <p:sp>
        <p:nvSpPr>
          <p:cNvPr id="20" name="Slide Number Placeholder 19">
            <a:extLst>
              <a:ext uri="{FF2B5EF4-FFF2-40B4-BE49-F238E27FC236}">
                <a16:creationId xmlns:a16="http://schemas.microsoft.com/office/drawing/2014/main" id="{013C53F7-A9FD-4503-9396-7A3FE9D0C6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5869D42B-ED7E-C0C8-E081-2263136598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2636" y="5744181"/>
            <a:ext cx="609600" cy="609600"/>
          </a:xfrm>
          <a:prstGeom prst="rect">
            <a:avLst/>
          </a:prstGeom>
        </p:spPr>
      </p:pic>
    </p:spTree>
    <p:extLst>
      <p:ext uri="{BB962C8B-B14F-4D97-AF65-F5344CB8AC3E}">
        <p14:creationId xmlns:p14="http://schemas.microsoft.com/office/powerpoint/2010/main" val="26138858"/>
      </p:ext>
    </p:extLst>
  </p:cSld>
  <p:clrMapOvr>
    <a:masterClrMapping/>
  </p:clrMapOvr>
  <mc:AlternateContent xmlns:mc="http://schemas.openxmlformats.org/markup-compatibility/2006" xmlns:p14="http://schemas.microsoft.com/office/powerpoint/2010/main">
    <mc:Choice Requires="p14">
      <p:transition spd="slow" p14:dur="2000" advTm="81200"/>
    </mc:Choice>
    <mc:Fallback xmlns="">
      <p:transition spd="slow" advTm="8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37F-9B04-45A9-8AE6-A8517884947F}"/>
              </a:ext>
            </a:extLst>
          </p:cNvPr>
          <p:cNvSpPr>
            <a:spLocks noGrp="1"/>
          </p:cNvSpPr>
          <p:nvPr>
            <p:ph type="title"/>
          </p:nvPr>
        </p:nvSpPr>
        <p:spPr/>
        <p:txBody>
          <a:bodyPr/>
          <a:lstStyle/>
          <a:p>
            <a:r>
              <a:rPr lang="en-US" dirty="0">
                <a:solidFill>
                  <a:srgbClr val="FFFFFF"/>
                </a:solidFill>
              </a:rPr>
              <a:t>What to include in your review</a:t>
            </a:r>
            <a:endParaRPr lang="en-US" dirty="0"/>
          </a:p>
        </p:txBody>
      </p:sp>
    </p:spTree>
    <p:extLst>
      <p:ext uri="{BB962C8B-B14F-4D97-AF65-F5344CB8AC3E}">
        <p14:creationId xmlns:p14="http://schemas.microsoft.com/office/powerpoint/2010/main" val="3026137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c 24">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45C6405-9D6C-48F5-9EFB-4CF1F3193EA4}"/>
              </a:ext>
            </a:extLst>
          </p:cNvPr>
          <p:cNvSpPr>
            <a:spLocks noGrp="1"/>
          </p:cNvSpPr>
          <p:nvPr>
            <p:ph type="title"/>
          </p:nvPr>
        </p:nvSpPr>
        <p:spPr>
          <a:xfrm>
            <a:off x="4184542" y="843854"/>
            <a:ext cx="5161589" cy="628811"/>
          </a:xfrm>
        </p:spPr>
        <p:txBody>
          <a:bodyPr vert="horz" lIns="91440" tIns="45720" rIns="91440" bIns="45720" rtlCol="0" anchor="ctr">
            <a:normAutofit fontScale="90000"/>
          </a:bodyPr>
          <a:lstStyle/>
          <a:p>
            <a:r>
              <a:rPr lang="en-US" kern="1200" dirty="0">
                <a:solidFill>
                  <a:schemeClr val="tx1"/>
                </a:solidFill>
                <a:latin typeface="+mj-lt"/>
                <a:ea typeface="+mj-ea"/>
                <a:cs typeface="+mj-cs"/>
              </a:rPr>
              <a:t>Review plan for a CR</a:t>
            </a:r>
          </a:p>
        </p:txBody>
      </p:sp>
      <p:pic>
        <p:nvPicPr>
          <p:cNvPr id="9" name="Picture Placeholder 8" descr="Telemedicine with four doctors">
            <a:extLst>
              <a:ext uri="{FF2B5EF4-FFF2-40B4-BE49-F238E27FC236}">
                <a16:creationId xmlns:a16="http://schemas.microsoft.com/office/drawing/2014/main" id="{BB00A97C-4C32-42DA-9838-F3D341AB0DCC}"/>
              </a:ext>
            </a:extLst>
          </p:cNvPr>
          <p:cNvPicPr>
            <a:picLocks noGrp="1" noChangeAspect="1"/>
          </p:cNvPicPr>
          <p:nvPr>
            <p:ph type="pic" sz="quarter" idx="13"/>
          </p:nvPr>
        </p:nvPicPr>
        <p:blipFill rotWithShape="1">
          <a:blip r:embed="rId4"/>
          <a:srcRect l="3513" r="29740"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1" name="Picture Placeholder 10" descr="A pencil on top of a paper with a printed line graph">
            <a:extLst>
              <a:ext uri="{FF2B5EF4-FFF2-40B4-BE49-F238E27FC236}">
                <a16:creationId xmlns:a16="http://schemas.microsoft.com/office/drawing/2014/main" id="{89C83A94-9400-40DF-9CE0-AFEB3C742BC3}"/>
              </a:ext>
            </a:extLst>
          </p:cNvPr>
          <p:cNvPicPr>
            <a:picLocks noGrp="1" noChangeAspect="1"/>
          </p:cNvPicPr>
          <p:nvPr>
            <p:ph type="pic" sz="quarter" idx="14"/>
          </p:nvPr>
        </p:nvPicPr>
        <p:blipFill>
          <a:blip r:embed="rId5"/>
          <a:srcRect l="16667" r="16667"/>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5" name="Content Placeholder 4">
            <a:extLst>
              <a:ext uri="{FF2B5EF4-FFF2-40B4-BE49-F238E27FC236}">
                <a16:creationId xmlns:a16="http://schemas.microsoft.com/office/drawing/2014/main" id="{42E3A3A9-5E96-4CDD-A971-9C272EFD97D9}"/>
              </a:ext>
            </a:extLst>
          </p:cNvPr>
          <p:cNvSpPr>
            <a:spLocks noGrp="1"/>
          </p:cNvSpPr>
          <p:nvPr>
            <p:ph idx="1"/>
          </p:nvPr>
        </p:nvSpPr>
        <p:spPr>
          <a:xfrm>
            <a:off x="4184542" y="1645920"/>
            <a:ext cx="7363990" cy="4652102"/>
          </a:xfrm>
        </p:spPr>
        <p:txBody>
          <a:bodyPr vert="horz" lIns="91440" tIns="45720" rIns="91440" bIns="45720" rtlCol="0">
            <a:noAutofit/>
          </a:bodyPr>
          <a:lstStyle/>
          <a:p>
            <a:pPr algn="l"/>
            <a:r>
              <a:rPr lang="en-US" sz="1800" b="0" i="0" dirty="0">
                <a:solidFill>
                  <a:srgbClr val="1F1E18"/>
                </a:solidFill>
                <a:effectLst/>
              </a:rPr>
              <a:t>1. Brief summary of study. Why are they doing the study, who are the participants, and what are they doing.</a:t>
            </a:r>
          </a:p>
          <a:p>
            <a:pPr algn="l"/>
            <a:br>
              <a:rPr lang="en-US" sz="1800" b="0" i="0" dirty="0">
                <a:solidFill>
                  <a:srgbClr val="1F1E18"/>
                </a:solidFill>
                <a:effectLst/>
              </a:rPr>
            </a:br>
            <a:r>
              <a:rPr lang="en-US" sz="1800" b="0" i="0" dirty="0">
                <a:solidFill>
                  <a:srgbClr val="1F1E18"/>
                </a:solidFill>
                <a:effectLst/>
              </a:rPr>
              <a:t>2. </a:t>
            </a:r>
            <a:r>
              <a:rPr lang="en-US" sz="1800" dirty="0">
                <a:solidFill>
                  <a:srgbClr val="1F1E18"/>
                </a:solidFill>
              </a:rPr>
              <a:t>How long has the study been open and what is the current enrollment status?</a:t>
            </a:r>
          </a:p>
          <a:p>
            <a:pPr algn="l"/>
            <a:br>
              <a:rPr lang="en-US" sz="1800" b="0" i="0" dirty="0">
                <a:effectLst/>
              </a:rPr>
            </a:br>
            <a:r>
              <a:rPr lang="en-US" sz="1800" dirty="0"/>
              <a:t>3</a:t>
            </a:r>
            <a:r>
              <a:rPr lang="en-US" sz="1800" b="0" i="0" dirty="0">
                <a:effectLst/>
              </a:rPr>
              <a:t>. How is enrollment progressing?</a:t>
            </a:r>
          </a:p>
          <a:p>
            <a:pPr marL="514350" lvl="1" indent="-285750"/>
            <a:r>
              <a:rPr lang="en-US" sz="1800" b="0" i="0" dirty="0">
                <a:effectLst/>
              </a:rPr>
              <a:t>If enrolling participants who speak something other than English, how many participants have been enrolled?</a:t>
            </a:r>
            <a:r>
              <a:rPr lang="en-US" sz="1800" dirty="0">
                <a:solidFill>
                  <a:srgbClr val="1F1E18"/>
                </a:solidFill>
              </a:rPr>
              <a:t> </a:t>
            </a:r>
          </a:p>
          <a:p>
            <a:endParaRPr lang="en-US" sz="1800" dirty="0">
              <a:solidFill>
                <a:srgbClr val="1F1E18"/>
              </a:solidFill>
            </a:endParaRPr>
          </a:p>
          <a:p>
            <a:r>
              <a:rPr lang="en-US" sz="1800" dirty="0">
                <a:solidFill>
                  <a:srgbClr val="1F1E18"/>
                </a:solidFill>
              </a:rPr>
              <a:t>4. Summarize any changes that have happened since the last year</a:t>
            </a:r>
            <a:br>
              <a:rPr lang="en-US" sz="1800" dirty="0">
                <a:solidFill>
                  <a:srgbClr val="1F1E18"/>
                </a:solidFill>
              </a:rPr>
            </a:br>
            <a:r>
              <a:rPr lang="en-US" sz="1800" dirty="0">
                <a:solidFill>
                  <a:srgbClr val="1F1E18"/>
                </a:solidFill>
              </a:rPr>
              <a:t>through amendments.</a:t>
            </a:r>
          </a:p>
          <a:p>
            <a:pPr marL="742950" lvl="1" indent="-285750"/>
            <a:r>
              <a:rPr lang="en-US" sz="1800" dirty="0">
                <a:solidFill>
                  <a:srgbClr val="1F1E18"/>
                </a:solidFill>
              </a:rPr>
              <a:t>Change in participants?</a:t>
            </a:r>
          </a:p>
          <a:p>
            <a:pPr marL="742950" lvl="1" indent="-285750"/>
            <a:r>
              <a:rPr lang="en-US" sz="1800" dirty="0">
                <a:solidFill>
                  <a:srgbClr val="1F1E18"/>
                </a:solidFill>
              </a:rPr>
              <a:t>Changes to procedures or treatments?</a:t>
            </a:r>
          </a:p>
          <a:p>
            <a:pPr marL="742950" lvl="1"/>
            <a:endParaRPr lang="en-US" sz="1800" b="0" i="0" dirty="0">
              <a:effectLst/>
            </a:endParaRPr>
          </a:p>
        </p:txBody>
      </p:sp>
      <p:sp>
        <p:nvSpPr>
          <p:cNvPr id="14" name="Slide Number Placeholder 13">
            <a:extLst>
              <a:ext uri="{FF2B5EF4-FFF2-40B4-BE49-F238E27FC236}">
                <a16:creationId xmlns:a16="http://schemas.microsoft.com/office/drawing/2014/main" id="{DC4D09A1-D96F-4BFC-8475-2F079EAD8652}"/>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76B855D-E9CC-4FF8-AD85-6CDC7B89A0DE}" type="slidenum">
              <a:rPr kumimoji="0" lang="en-US" b="0" i="0" u="none" strike="noStrike" normalizeH="0" noProof="0">
                <a:ln>
                  <a:noFill/>
                </a:ln>
                <a:solidFill>
                  <a:prstClr val="black">
                    <a:tint val="75000"/>
                  </a:prstClr>
                </a:solidFill>
                <a:effectLst/>
                <a:uLnTx/>
                <a:uFillTx/>
              </a:rPr>
              <a:pPr marR="0" lvl="0" indent="0" fontAlgn="auto">
                <a:spcBef>
                  <a:spcPts val="0"/>
                </a:spcBef>
                <a:spcAft>
                  <a:spcPts val="600"/>
                </a:spcAft>
                <a:buClrTx/>
                <a:buSzTx/>
                <a:buFontTx/>
                <a:buNone/>
                <a:tabLst/>
                <a:defRPr/>
              </a:pPr>
              <a:t>18</a:t>
            </a:fld>
            <a:endParaRPr kumimoji="0" lang="en-US" b="0" i="0" u="none" strike="noStrike" normalizeH="0" noProof="0">
              <a:ln>
                <a:noFill/>
              </a:ln>
              <a:solidFill>
                <a:prstClr val="black">
                  <a:tint val="75000"/>
                </a:prstClr>
              </a:solidFill>
              <a:effectLst/>
              <a:uLnTx/>
              <a:uFillTx/>
            </a:endParaRPr>
          </a:p>
        </p:txBody>
      </p:sp>
      <p:pic>
        <p:nvPicPr>
          <p:cNvPr id="3" name="Recorded Sound">
            <a:hlinkClick r:id="" action="ppaction://media"/>
            <a:extLst>
              <a:ext uri="{FF2B5EF4-FFF2-40B4-BE49-F238E27FC236}">
                <a16:creationId xmlns:a16="http://schemas.microsoft.com/office/drawing/2014/main" id="{E394D0A1-4722-7B22-4FB5-C6D1E1874E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8932" y="5762216"/>
            <a:ext cx="609600" cy="609600"/>
          </a:xfrm>
          <a:prstGeom prst="rect">
            <a:avLst/>
          </a:prstGeom>
        </p:spPr>
      </p:pic>
    </p:spTree>
    <p:extLst>
      <p:ext uri="{BB962C8B-B14F-4D97-AF65-F5344CB8AC3E}">
        <p14:creationId xmlns:p14="http://schemas.microsoft.com/office/powerpoint/2010/main" val="3111092329"/>
      </p:ext>
    </p:extLst>
  </p:cSld>
  <p:clrMapOvr>
    <a:masterClrMapping/>
  </p:clrMapOvr>
  <mc:AlternateContent xmlns:mc="http://schemas.openxmlformats.org/markup-compatibility/2006" xmlns:p14="http://schemas.microsoft.com/office/powerpoint/2010/main">
    <mc:Choice Requires="p14">
      <p:transition spd="slow" p14:dur="2000" advTm="33509"/>
    </mc:Choice>
    <mc:Fallback xmlns="">
      <p:transition spd="slow" advTm="3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57" name="Rectangle 56">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Arc 58">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45C6405-9D6C-48F5-9EFB-4CF1F3193EA4}"/>
              </a:ext>
            </a:extLst>
          </p:cNvPr>
          <p:cNvSpPr>
            <a:spLocks noGrp="1"/>
          </p:cNvSpPr>
          <p:nvPr>
            <p:ph type="title"/>
          </p:nvPr>
        </p:nvSpPr>
        <p:spPr>
          <a:xfrm>
            <a:off x="4190744" y="426659"/>
            <a:ext cx="6564054" cy="1325563"/>
          </a:xfrm>
        </p:spPr>
        <p:txBody>
          <a:bodyPr vert="horz" lIns="91440" tIns="45720" rIns="91440" bIns="45720" rtlCol="0" anchor="ctr">
            <a:normAutofit/>
          </a:bodyPr>
          <a:lstStyle/>
          <a:p>
            <a:r>
              <a:rPr lang="en-US" kern="1200" dirty="0">
                <a:solidFill>
                  <a:schemeClr val="tx1"/>
                </a:solidFill>
                <a:latin typeface="+mj-lt"/>
                <a:ea typeface="+mj-ea"/>
                <a:cs typeface="+mj-cs"/>
              </a:rPr>
              <a:t>Review plan for a CR</a:t>
            </a:r>
          </a:p>
        </p:txBody>
      </p:sp>
      <p:pic>
        <p:nvPicPr>
          <p:cNvPr id="9" name="Picture Placeholder 8" descr="People in group therapy">
            <a:extLst>
              <a:ext uri="{FF2B5EF4-FFF2-40B4-BE49-F238E27FC236}">
                <a16:creationId xmlns:a16="http://schemas.microsoft.com/office/drawing/2014/main" id="{BB00A97C-4C32-42DA-9838-F3D341AB0DCC}"/>
              </a:ext>
            </a:extLst>
          </p:cNvPr>
          <p:cNvPicPr>
            <a:picLocks noGrp="1" noChangeAspect="1"/>
          </p:cNvPicPr>
          <p:nvPr>
            <p:ph type="pic" sz="quarter" idx="13"/>
          </p:nvPr>
        </p:nvPicPr>
        <p:blipFill rotWithShape="1">
          <a:blip r:embed="rId4"/>
          <a:srcRect l="13703" r="19549"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1" name="Picture Placeholder 10" descr="Portrait of five young children with arms on each other's shoulders standing in school hallway">
            <a:extLst>
              <a:ext uri="{FF2B5EF4-FFF2-40B4-BE49-F238E27FC236}">
                <a16:creationId xmlns:a16="http://schemas.microsoft.com/office/drawing/2014/main" id="{89C83A94-9400-40DF-9CE0-AFEB3C742BC3}"/>
              </a:ext>
            </a:extLst>
          </p:cNvPr>
          <p:cNvPicPr>
            <a:picLocks noGrp="1" noChangeAspect="1"/>
          </p:cNvPicPr>
          <p:nvPr>
            <p:ph type="pic" sz="quarter" idx="14"/>
          </p:nvPr>
        </p:nvPicPr>
        <p:blipFill rotWithShape="1">
          <a:blip r:embed="rId5"/>
          <a:srcRect l="17266" r="15986" b="3"/>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54" name="Content Placeholder 4">
            <a:extLst>
              <a:ext uri="{FF2B5EF4-FFF2-40B4-BE49-F238E27FC236}">
                <a16:creationId xmlns:a16="http://schemas.microsoft.com/office/drawing/2014/main" id="{42E3A3A9-5E96-4CDD-A971-9C272EFD97D9}"/>
              </a:ext>
            </a:extLst>
          </p:cNvPr>
          <p:cNvSpPr>
            <a:spLocks noGrp="1"/>
          </p:cNvSpPr>
          <p:nvPr>
            <p:ph idx="1"/>
          </p:nvPr>
        </p:nvSpPr>
        <p:spPr>
          <a:xfrm>
            <a:off x="4184542" y="2002054"/>
            <a:ext cx="7363990" cy="4505623"/>
          </a:xfrm>
        </p:spPr>
        <p:txBody>
          <a:bodyPr vert="horz" lIns="91440" tIns="45720" rIns="91440" bIns="45720" rtlCol="0">
            <a:noAutofit/>
          </a:bodyPr>
          <a:lstStyle/>
          <a:p>
            <a:r>
              <a:rPr lang="en-US" sz="1800" dirty="0"/>
              <a:t>5. Summarize any reportable events over the last year.</a:t>
            </a:r>
          </a:p>
          <a:p>
            <a:pPr marL="742950" lvl="1"/>
            <a:r>
              <a:rPr lang="en-US" sz="1800" dirty="0"/>
              <a:t>What were they? Were they resolved or still ongoing?</a:t>
            </a:r>
          </a:p>
          <a:p>
            <a:pPr marL="742950" lvl="1"/>
            <a:r>
              <a:rPr lang="en-US" sz="1800" dirty="0"/>
              <a:t>Were there any CAPA’s (corrective and preventive action plans)</a:t>
            </a:r>
          </a:p>
          <a:p>
            <a:endParaRPr lang="en-US" sz="1800" b="0" i="0" dirty="0">
              <a:effectLst/>
            </a:endParaRPr>
          </a:p>
          <a:p>
            <a:r>
              <a:rPr lang="en-US" sz="1800" b="0" i="0" dirty="0">
                <a:effectLst/>
              </a:rPr>
              <a:t>6. If actively enrolling, did the PI request the consent be renewed?</a:t>
            </a:r>
          </a:p>
          <a:p>
            <a:endParaRPr lang="en-US" sz="1800" b="0" i="0" dirty="0">
              <a:effectLst/>
            </a:endParaRPr>
          </a:p>
          <a:p>
            <a:r>
              <a:rPr lang="en-US" sz="1800" dirty="0"/>
              <a:t>7</a:t>
            </a:r>
            <a:r>
              <a:rPr lang="en-US" sz="1800" b="0" i="0" dirty="0">
                <a:effectLst/>
              </a:rPr>
              <a:t>. Are there any changes needed to the consent form(s)?</a:t>
            </a:r>
          </a:p>
          <a:p>
            <a:pPr marL="742950" lvl="1"/>
            <a:r>
              <a:rPr lang="en-US" sz="1800" b="0" i="0" dirty="0">
                <a:effectLst/>
              </a:rPr>
              <a:t>Does the ICF need to be updated to reflect new risks?</a:t>
            </a:r>
          </a:p>
          <a:p>
            <a:pPr marL="742950" lvl="1"/>
            <a:r>
              <a:rPr lang="en-US" sz="1800" dirty="0"/>
              <a:t>Does the study team need to update participant facing materials (ICF/recruitment/surveys) because of non-English speaking participants?</a:t>
            </a:r>
          </a:p>
          <a:p>
            <a:pPr marL="742950" lvl="1"/>
            <a:endParaRPr lang="en-US" sz="1800" b="0" i="0" dirty="0">
              <a:effectLst/>
            </a:endParaRPr>
          </a:p>
          <a:p>
            <a:pPr marL="742950" lvl="1"/>
            <a:endParaRPr lang="en-US" sz="1800" b="0" i="0" dirty="0">
              <a:effectLst/>
            </a:endParaRPr>
          </a:p>
        </p:txBody>
      </p:sp>
      <p:sp>
        <p:nvSpPr>
          <p:cNvPr id="14" name="Slide Number Placeholder 13">
            <a:extLst>
              <a:ext uri="{FF2B5EF4-FFF2-40B4-BE49-F238E27FC236}">
                <a16:creationId xmlns:a16="http://schemas.microsoft.com/office/drawing/2014/main" id="{DC4D09A1-D96F-4BFC-8475-2F079EAD8652}"/>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76B855D-E9CC-4FF8-AD85-6CDC7B89A0DE}" type="slidenum">
              <a:rPr kumimoji="0" lang="en-US" b="0" i="0" u="none" strike="noStrike" normalizeH="0" noProof="0">
                <a:ln>
                  <a:noFill/>
                </a:ln>
                <a:solidFill>
                  <a:prstClr val="black">
                    <a:tint val="75000"/>
                  </a:prstClr>
                </a:solidFill>
                <a:effectLst/>
                <a:uLnTx/>
                <a:uFillTx/>
              </a:rPr>
              <a:pPr marR="0" lvl="0" indent="0" fontAlgn="auto">
                <a:spcBef>
                  <a:spcPts val="0"/>
                </a:spcBef>
                <a:spcAft>
                  <a:spcPts val="600"/>
                </a:spcAft>
                <a:buClrTx/>
                <a:buSzTx/>
                <a:buFontTx/>
                <a:buNone/>
                <a:tabLst/>
                <a:defRPr/>
              </a:pPr>
              <a:t>19</a:t>
            </a:fld>
            <a:endParaRPr kumimoji="0" lang="en-US" b="0" i="0" u="none" strike="noStrike" normalizeH="0" noProof="0">
              <a:ln>
                <a:noFill/>
              </a:ln>
              <a:solidFill>
                <a:prstClr val="black">
                  <a:tint val="75000"/>
                </a:prstClr>
              </a:solidFill>
              <a:effectLst/>
              <a:uLnTx/>
              <a:uFillTx/>
            </a:endParaRPr>
          </a:p>
        </p:txBody>
      </p:sp>
      <p:pic>
        <p:nvPicPr>
          <p:cNvPr id="2" name="Recorded Sound">
            <a:hlinkClick r:id="" action="ppaction://media"/>
            <a:extLst>
              <a:ext uri="{FF2B5EF4-FFF2-40B4-BE49-F238E27FC236}">
                <a16:creationId xmlns:a16="http://schemas.microsoft.com/office/drawing/2014/main" id="{7B2D0E4C-6C7C-F9FE-AAAA-6E477A30ED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8932" y="5762216"/>
            <a:ext cx="609600" cy="609600"/>
          </a:xfrm>
          <a:prstGeom prst="rect">
            <a:avLst/>
          </a:prstGeom>
        </p:spPr>
      </p:pic>
    </p:spTree>
    <p:extLst>
      <p:ext uri="{BB962C8B-B14F-4D97-AF65-F5344CB8AC3E}">
        <p14:creationId xmlns:p14="http://schemas.microsoft.com/office/powerpoint/2010/main" val="17839761"/>
      </p:ext>
    </p:extLst>
  </p:cSld>
  <p:clrMapOvr>
    <a:masterClrMapping/>
  </p:clrMapOvr>
  <mc:AlternateContent xmlns:mc="http://schemas.openxmlformats.org/markup-compatibility/2006" xmlns:p14="http://schemas.microsoft.com/office/powerpoint/2010/main">
    <mc:Choice Requires="p14">
      <p:transition spd="slow" p14:dur="2000" advTm="27692"/>
    </mc:Choice>
    <mc:Fallback xmlns="">
      <p:transition spd="slow" advTm="27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E49C-11A0-4C95-8A6E-FC7E9C57C105}"/>
              </a:ext>
            </a:extLst>
          </p:cNvPr>
          <p:cNvSpPr>
            <a:spLocks noGrp="1"/>
          </p:cNvSpPr>
          <p:nvPr>
            <p:ph type="title"/>
          </p:nvPr>
        </p:nvSpPr>
        <p:spPr/>
        <p:txBody>
          <a:bodyPr/>
          <a:lstStyle/>
          <a:p>
            <a:r>
              <a:rPr lang="en-US" dirty="0">
                <a:solidFill>
                  <a:srgbClr val="FFFFFF"/>
                </a:solidFill>
              </a:rPr>
              <a:t>Agenda</a:t>
            </a:r>
            <a:endParaRPr lang="en-US" dirty="0"/>
          </a:p>
        </p:txBody>
      </p:sp>
      <p:sp>
        <p:nvSpPr>
          <p:cNvPr id="3" name="Content Placeholder 2">
            <a:extLst>
              <a:ext uri="{FF2B5EF4-FFF2-40B4-BE49-F238E27FC236}">
                <a16:creationId xmlns:a16="http://schemas.microsoft.com/office/drawing/2014/main" id="{869C3FD2-AF88-4EF1-AFB7-5D31BD5AA0BF}"/>
              </a:ext>
            </a:extLst>
          </p:cNvPr>
          <p:cNvSpPr>
            <a:spLocks noGrp="1"/>
          </p:cNvSpPr>
          <p:nvPr>
            <p:ph idx="1"/>
          </p:nvPr>
        </p:nvSpPr>
        <p:spPr/>
        <p:txBody>
          <a:bodyPr/>
          <a:lstStyle/>
          <a:p>
            <a:pPr marL="514350" indent="-514350">
              <a:buFont typeface="+mj-lt"/>
              <a:buAutoNum type="arabicPeriod"/>
            </a:pPr>
            <a:r>
              <a:rPr lang="en-US" dirty="0"/>
              <a:t>Getting started</a:t>
            </a:r>
          </a:p>
          <a:p>
            <a:pPr marL="514350" indent="-514350">
              <a:buFont typeface="+mj-lt"/>
              <a:buAutoNum type="arabicPeriod"/>
            </a:pPr>
            <a:r>
              <a:rPr lang="en-US" dirty="0" err="1"/>
              <a:t>iSTAR</a:t>
            </a:r>
            <a:endParaRPr lang="en-US" dirty="0"/>
          </a:p>
          <a:p>
            <a:pPr marL="514350" indent="-514350">
              <a:buFont typeface="+mj-lt"/>
              <a:buAutoNum type="arabicPeriod"/>
            </a:pPr>
            <a:r>
              <a:rPr lang="en-US" dirty="0"/>
              <a:t>What to include in your review</a:t>
            </a:r>
          </a:p>
          <a:p>
            <a:pPr marL="514350" indent="-514350">
              <a:buFont typeface="+mj-lt"/>
              <a:buAutoNum type="arabicPeriod"/>
            </a:pPr>
            <a:r>
              <a:rPr lang="en-US" dirty="0"/>
              <a:t>Presentation to committee</a:t>
            </a:r>
          </a:p>
        </p:txBody>
      </p:sp>
      <p:sp>
        <p:nvSpPr>
          <p:cNvPr id="6" name="Slide Number Placeholder 5">
            <a:extLst>
              <a:ext uri="{FF2B5EF4-FFF2-40B4-BE49-F238E27FC236}">
                <a16:creationId xmlns:a16="http://schemas.microsoft.com/office/drawing/2014/main" id="{88AB1A36-2D6E-4392-AAA4-996FFE0320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1BCC6C0F-D03C-E718-1F00-4302A17981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746750"/>
            <a:ext cx="609600" cy="609600"/>
          </a:xfrm>
          <a:prstGeom prst="rect">
            <a:avLst/>
          </a:prstGeom>
        </p:spPr>
      </p:pic>
    </p:spTree>
    <p:extLst>
      <p:ext uri="{BB962C8B-B14F-4D97-AF65-F5344CB8AC3E}">
        <p14:creationId xmlns:p14="http://schemas.microsoft.com/office/powerpoint/2010/main" val="55160260"/>
      </p:ext>
    </p:extLst>
  </p:cSld>
  <p:clrMapOvr>
    <a:masterClrMapping/>
  </p:clrMapOvr>
  <mc:AlternateContent xmlns:mc="http://schemas.openxmlformats.org/markup-compatibility/2006" xmlns:p14="http://schemas.microsoft.com/office/powerpoint/2010/main">
    <mc:Choice Requires="p14">
      <p:transition spd="slow" p14:dur="2000" advTm="8573"/>
    </mc:Choice>
    <mc:Fallback xmlns="">
      <p:transition spd="slow" advTm="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37F-9B04-45A9-8AE6-A8517884947F}"/>
              </a:ext>
            </a:extLst>
          </p:cNvPr>
          <p:cNvSpPr>
            <a:spLocks noGrp="1"/>
          </p:cNvSpPr>
          <p:nvPr>
            <p:ph type="title"/>
          </p:nvPr>
        </p:nvSpPr>
        <p:spPr/>
        <p:txBody>
          <a:bodyPr/>
          <a:lstStyle/>
          <a:p>
            <a:r>
              <a:rPr lang="en-US" dirty="0">
                <a:solidFill>
                  <a:srgbClr val="FFFFFF"/>
                </a:solidFill>
              </a:rPr>
              <a:t>Presentation to committee</a:t>
            </a:r>
            <a:endParaRPr lang="en-US" dirty="0"/>
          </a:p>
        </p:txBody>
      </p:sp>
    </p:spTree>
    <p:extLst>
      <p:ext uri="{BB962C8B-B14F-4D97-AF65-F5344CB8AC3E}">
        <p14:creationId xmlns:p14="http://schemas.microsoft.com/office/powerpoint/2010/main" val="2464134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8AA74-F89F-48A1-B941-897EC05BA69F}"/>
              </a:ext>
            </a:extLst>
          </p:cNvPr>
          <p:cNvSpPr>
            <a:spLocks noGrp="1"/>
          </p:cNvSpPr>
          <p:nvPr>
            <p:ph type="title"/>
          </p:nvPr>
        </p:nvSpPr>
        <p:spPr/>
        <p:txBody>
          <a:bodyPr/>
          <a:lstStyle/>
          <a:p>
            <a:r>
              <a:rPr lang="en-US" dirty="0"/>
              <a:t>Full Board Meeting - The players</a:t>
            </a:r>
          </a:p>
        </p:txBody>
      </p:sp>
      <p:grpSp>
        <p:nvGrpSpPr>
          <p:cNvPr id="3" name="Group 2" descr="Team Smart Art Graphic&#10;">
            <a:extLst>
              <a:ext uri="{FF2B5EF4-FFF2-40B4-BE49-F238E27FC236}">
                <a16:creationId xmlns:a16="http://schemas.microsoft.com/office/drawing/2014/main" id="{B98AC140-FA3C-CADD-6B25-21180C46E372}"/>
              </a:ext>
            </a:extLst>
          </p:cNvPr>
          <p:cNvGrpSpPr/>
          <p:nvPr/>
        </p:nvGrpSpPr>
        <p:grpSpPr>
          <a:xfrm>
            <a:off x="404894" y="1985194"/>
            <a:ext cx="11400009" cy="3686130"/>
            <a:chOff x="404894" y="1985194"/>
            <a:chExt cx="11400009" cy="3686130"/>
          </a:xfrm>
        </p:grpSpPr>
        <p:sp>
          <p:nvSpPr>
            <p:cNvPr id="4" name="Oval 3" descr="Man by the water">
              <a:extLst>
                <a:ext uri="{FF2B5EF4-FFF2-40B4-BE49-F238E27FC236}">
                  <a16:creationId xmlns:a16="http://schemas.microsoft.com/office/drawing/2014/main" id="{D516B639-FCB2-3FD6-E9B2-2D60723F224B}"/>
                </a:ext>
              </a:extLst>
            </p:cNvPr>
            <p:cNvSpPr/>
            <p:nvPr/>
          </p:nvSpPr>
          <p:spPr>
            <a:xfrm>
              <a:off x="1759532" y="1985194"/>
              <a:ext cx="1828799" cy="1828799"/>
            </a:xfrm>
            <a:prstGeom prst="ellipse">
              <a:avLst/>
            </a:prstGeom>
            <a:blipFill dpi="0" rotWithShape="1">
              <a:blip r:embed="rId4"/>
              <a:srcRect/>
              <a:stretch>
                <a:fillRect l="-47105" t="1053" r="-2895" b="-1053"/>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025F634D-0104-12B6-1184-0FFCE0B95B62}"/>
                </a:ext>
              </a:extLst>
            </p:cNvPr>
            <p:cNvSpPr/>
            <p:nvPr/>
          </p:nvSpPr>
          <p:spPr>
            <a:xfrm>
              <a:off x="1442347" y="4279656"/>
              <a:ext cx="2516752" cy="1325562"/>
            </a:xfrm>
            <a:custGeom>
              <a:avLst/>
              <a:gdLst>
                <a:gd name="connsiteX0" fmla="*/ 0 w 2516752"/>
                <a:gd name="connsiteY0" fmla="*/ 0 h 634293"/>
                <a:gd name="connsiteX1" fmla="*/ 2516752 w 2516752"/>
                <a:gd name="connsiteY1" fmla="*/ 0 h 634293"/>
                <a:gd name="connsiteX2" fmla="*/ 2516752 w 2516752"/>
                <a:gd name="connsiteY2" fmla="*/ 634293 h 634293"/>
                <a:gd name="connsiteX3" fmla="*/ 0 w 2516752"/>
                <a:gd name="connsiteY3" fmla="*/ 634293 h 634293"/>
                <a:gd name="connsiteX4" fmla="*/ 0 w 2516752"/>
                <a:gd name="connsiteY4" fmla="*/ 0 h 63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752" h="634293">
                  <a:moveTo>
                    <a:pt x="0" y="0"/>
                  </a:moveTo>
                  <a:lnTo>
                    <a:pt x="2516752" y="0"/>
                  </a:lnTo>
                  <a:lnTo>
                    <a:pt x="2516752" y="634293"/>
                  </a:lnTo>
                  <a:lnTo>
                    <a:pt x="0" y="6342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spc="20">
                  <a:latin typeface="+mj-lt"/>
                </a:defRPr>
              </a:pPr>
              <a:r>
                <a:rPr lang="en-US" sz="2800" b="0" kern="1200" dirty="0">
                  <a:solidFill>
                    <a:sysClr val="windowText" lastClr="000000"/>
                  </a:solidFill>
                </a:rPr>
                <a:t>The Chair</a:t>
              </a:r>
              <a:br>
                <a:rPr lang="en-US" sz="1600" kern="1200" dirty="0">
                  <a:solidFill>
                    <a:sysClr val="windowText" lastClr="000000"/>
                  </a:solidFill>
                </a:rPr>
              </a:br>
              <a:r>
                <a:rPr lang="en-US" sz="1600" b="0" kern="1200" dirty="0">
                  <a:solidFill>
                    <a:sysClr val="windowText" lastClr="000000"/>
                  </a:solidFill>
                  <a:latin typeface="+mn-lt"/>
                </a:rPr>
                <a:t>Introduces each agenda item and maintains the flow of the meeting</a:t>
              </a:r>
            </a:p>
          </p:txBody>
        </p:sp>
        <p:sp>
          <p:nvSpPr>
            <p:cNvPr id="7" name="Rectangle 6">
              <a:extLst>
                <a:ext uri="{FF2B5EF4-FFF2-40B4-BE49-F238E27FC236}">
                  <a16:creationId xmlns:a16="http://schemas.microsoft.com/office/drawing/2014/main" id="{6E6EA473-9F0D-B6DB-A209-023D00F8750B}"/>
                </a:ext>
              </a:extLst>
            </p:cNvPr>
            <p:cNvSpPr/>
            <p:nvPr/>
          </p:nvSpPr>
          <p:spPr>
            <a:xfrm>
              <a:off x="404894" y="4885537"/>
              <a:ext cx="2516752" cy="7857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Oval 8" descr="Woman in glasses looking to side and smiling">
              <a:extLst>
                <a:ext uri="{FF2B5EF4-FFF2-40B4-BE49-F238E27FC236}">
                  <a16:creationId xmlns:a16="http://schemas.microsoft.com/office/drawing/2014/main" id="{2623E876-0216-C314-241E-09410F14EBB7}"/>
                </a:ext>
              </a:extLst>
            </p:cNvPr>
            <p:cNvSpPr/>
            <p:nvPr/>
          </p:nvSpPr>
          <p:spPr>
            <a:xfrm>
              <a:off x="4870721" y="1985194"/>
              <a:ext cx="1828799" cy="1828799"/>
            </a:xfrm>
            <a:prstGeom prst="ellipse">
              <a:avLst/>
            </a:prstGeom>
            <a:blipFill>
              <a:blip r:embed="rId5">
                <a:extLst>
                  <a:ext uri="{28A0092B-C50C-407E-A947-70E740481C1C}">
                    <a14:useLocalDpi xmlns:a14="http://schemas.microsoft.com/office/drawing/2010/main" val="0"/>
                  </a:ext>
                </a:extLst>
              </a:blip>
              <a:srcRect/>
              <a:stretch>
                <a:fillRect l="-25000" r="-25000"/>
              </a:stretch>
            </a:blipFill>
            <a:ln>
              <a:noFill/>
            </a:ln>
          </p:spPr>
          <p:style>
            <a:lnRef idx="2">
              <a:scrgbClr r="0" g="0" b="0"/>
            </a:lnRef>
            <a:fillRef idx="1">
              <a:scrgbClr r="0" g="0" b="0"/>
            </a:fillRef>
            <a:effectRef idx="0">
              <a:schemeClr val="accent2">
                <a:hueOff val="-486521"/>
                <a:satOff val="-4245"/>
                <a:lumOff val="-549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A2B080B2-C5CA-9690-FA21-1581F96D66E8}"/>
                </a:ext>
              </a:extLst>
            </p:cNvPr>
            <p:cNvSpPr/>
            <p:nvPr/>
          </p:nvSpPr>
          <p:spPr>
            <a:xfrm>
              <a:off x="4526707" y="4279656"/>
              <a:ext cx="2615238" cy="1293206"/>
            </a:xfrm>
            <a:custGeom>
              <a:avLst/>
              <a:gdLst>
                <a:gd name="connsiteX0" fmla="*/ 0 w 2516752"/>
                <a:gd name="connsiteY0" fmla="*/ 0 h 634293"/>
                <a:gd name="connsiteX1" fmla="*/ 2516752 w 2516752"/>
                <a:gd name="connsiteY1" fmla="*/ 0 h 634293"/>
                <a:gd name="connsiteX2" fmla="*/ 2516752 w 2516752"/>
                <a:gd name="connsiteY2" fmla="*/ 634293 h 634293"/>
                <a:gd name="connsiteX3" fmla="*/ 0 w 2516752"/>
                <a:gd name="connsiteY3" fmla="*/ 634293 h 634293"/>
                <a:gd name="connsiteX4" fmla="*/ 0 w 2516752"/>
                <a:gd name="connsiteY4" fmla="*/ 0 h 63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752" h="634293">
                  <a:moveTo>
                    <a:pt x="0" y="0"/>
                  </a:moveTo>
                  <a:lnTo>
                    <a:pt x="2516752" y="0"/>
                  </a:lnTo>
                  <a:lnTo>
                    <a:pt x="2516752" y="634293"/>
                  </a:lnTo>
                  <a:lnTo>
                    <a:pt x="0" y="6342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spc="20">
                  <a:latin typeface="+mj-lt"/>
                </a:defRPr>
              </a:pPr>
              <a:r>
                <a:rPr lang="en-US" sz="2800" b="0" kern="1200" dirty="0">
                  <a:solidFill>
                    <a:schemeClr val="tx1"/>
                  </a:solidFill>
                </a:rPr>
                <a:t>Primary Reviewer</a:t>
              </a:r>
              <a:br>
                <a:rPr lang="en-US" sz="1600" kern="1200" dirty="0">
                  <a:solidFill>
                    <a:schemeClr val="tx1"/>
                  </a:solidFill>
                </a:rPr>
              </a:br>
              <a:r>
                <a:rPr lang="en-US" sz="1600" b="0" kern="1200" dirty="0">
                  <a:solidFill>
                    <a:schemeClr val="tx1"/>
                  </a:solidFill>
                  <a:latin typeface="+mn-lt"/>
                </a:rPr>
                <a:t>Provides overall summary of the study and study progress</a:t>
              </a:r>
            </a:p>
          </p:txBody>
        </p:sp>
        <p:sp>
          <p:nvSpPr>
            <p:cNvPr id="11" name="Rectangle 10">
              <a:extLst>
                <a:ext uri="{FF2B5EF4-FFF2-40B4-BE49-F238E27FC236}">
                  <a16:creationId xmlns:a16="http://schemas.microsoft.com/office/drawing/2014/main" id="{1D3129F6-1CFB-1313-5244-3C96F6E52FE4}"/>
                </a:ext>
              </a:extLst>
            </p:cNvPr>
            <p:cNvSpPr/>
            <p:nvPr/>
          </p:nvSpPr>
          <p:spPr>
            <a:xfrm>
              <a:off x="3362079" y="4885537"/>
              <a:ext cx="2516752" cy="7857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Rectangle 13">
              <a:extLst>
                <a:ext uri="{FF2B5EF4-FFF2-40B4-BE49-F238E27FC236}">
                  <a16:creationId xmlns:a16="http://schemas.microsoft.com/office/drawing/2014/main" id="{1FC96D3F-FA56-1C2A-815A-206C3B5335DB}"/>
                </a:ext>
              </a:extLst>
            </p:cNvPr>
            <p:cNvSpPr/>
            <p:nvPr/>
          </p:nvSpPr>
          <p:spPr>
            <a:xfrm>
              <a:off x="6674151" y="3744063"/>
              <a:ext cx="2516752" cy="7857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Oval 14" descr="headshot of team member">
              <a:extLst>
                <a:ext uri="{FF2B5EF4-FFF2-40B4-BE49-F238E27FC236}">
                  <a16:creationId xmlns:a16="http://schemas.microsoft.com/office/drawing/2014/main" id="{F72AF1B2-3A1A-FC4F-5BF5-718A0018A2D7}"/>
                </a:ext>
              </a:extLst>
            </p:cNvPr>
            <p:cNvSpPr/>
            <p:nvPr/>
          </p:nvSpPr>
          <p:spPr>
            <a:xfrm>
              <a:off x="8003388" y="1985194"/>
              <a:ext cx="1828799" cy="182879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accent2">
                <a:hueOff val="-1459563"/>
                <a:satOff val="-12734"/>
                <a:lumOff val="-16471"/>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EFD0D6E3-AD89-6D49-20B6-9E862B96A9C7}"/>
                </a:ext>
              </a:extLst>
            </p:cNvPr>
            <p:cNvSpPr/>
            <p:nvPr/>
          </p:nvSpPr>
          <p:spPr>
            <a:xfrm>
              <a:off x="7659373" y="4279656"/>
              <a:ext cx="2891892" cy="1391668"/>
            </a:xfrm>
            <a:custGeom>
              <a:avLst/>
              <a:gdLst>
                <a:gd name="connsiteX0" fmla="*/ 0 w 2516752"/>
                <a:gd name="connsiteY0" fmla="*/ 0 h 634293"/>
                <a:gd name="connsiteX1" fmla="*/ 2516752 w 2516752"/>
                <a:gd name="connsiteY1" fmla="*/ 0 h 634293"/>
                <a:gd name="connsiteX2" fmla="*/ 2516752 w 2516752"/>
                <a:gd name="connsiteY2" fmla="*/ 634293 h 634293"/>
                <a:gd name="connsiteX3" fmla="*/ 0 w 2516752"/>
                <a:gd name="connsiteY3" fmla="*/ 634293 h 634293"/>
                <a:gd name="connsiteX4" fmla="*/ 0 w 2516752"/>
                <a:gd name="connsiteY4" fmla="*/ 0 h 63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752" h="634293">
                  <a:moveTo>
                    <a:pt x="0" y="0"/>
                  </a:moveTo>
                  <a:lnTo>
                    <a:pt x="2516752" y="0"/>
                  </a:lnTo>
                  <a:lnTo>
                    <a:pt x="2516752" y="634293"/>
                  </a:lnTo>
                  <a:lnTo>
                    <a:pt x="0" y="6342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spc="20">
                  <a:latin typeface="+mj-lt"/>
                </a:defRPr>
              </a:pPr>
              <a:r>
                <a:rPr lang="en-US" sz="2800" b="0" kern="1200" dirty="0">
                  <a:solidFill>
                    <a:schemeClr val="tx1"/>
                  </a:solidFill>
                </a:rPr>
                <a:t>IRBA</a:t>
              </a:r>
              <a:br>
                <a:rPr lang="en-US" sz="1600" kern="1200" dirty="0">
                  <a:solidFill>
                    <a:schemeClr val="tx1"/>
                  </a:solidFill>
                </a:rPr>
              </a:br>
              <a:r>
                <a:rPr lang="en-US" sz="1600" b="0" kern="1200" dirty="0">
                  <a:solidFill>
                    <a:schemeClr val="tx1"/>
                  </a:solidFill>
                  <a:latin typeface="+mn-lt"/>
                </a:rPr>
                <a:t>Conducts initial review to ensure completeness, guides regulatory determinations</a:t>
              </a:r>
            </a:p>
          </p:txBody>
        </p:sp>
        <p:sp>
          <p:nvSpPr>
            <p:cNvPr id="17" name="Rectangle 16">
              <a:extLst>
                <a:ext uri="{FF2B5EF4-FFF2-40B4-BE49-F238E27FC236}">
                  <a16:creationId xmlns:a16="http://schemas.microsoft.com/office/drawing/2014/main" id="{1AEF92FE-4F3F-E6DA-B886-1EDBB0C4B197}"/>
                </a:ext>
              </a:extLst>
            </p:cNvPr>
            <p:cNvSpPr/>
            <p:nvPr/>
          </p:nvSpPr>
          <p:spPr>
            <a:xfrm>
              <a:off x="9288151" y="4828866"/>
              <a:ext cx="2516752" cy="7857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sp>
        <p:nvSpPr>
          <p:cNvPr id="8" name="Slide Number Placeholder 7">
            <a:extLst>
              <a:ext uri="{FF2B5EF4-FFF2-40B4-BE49-F238E27FC236}">
                <a16:creationId xmlns:a16="http://schemas.microsoft.com/office/drawing/2014/main" id="{A8C87077-3DA0-43A0-9187-E1AACEF316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5F4DA187-6F38-E2E2-7280-C3F221FEFF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7456" y="5746750"/>
            <a:ext cx="609600" cy="609600"/>
          </a:xfrm>
          <a:prstGeom prst="rect">
            <a:avLst/>
          </a:prstGeom>
        </p:spPr>
      </p:pic>
    </p:spTree>
    <p:extLst>
      <p:ext uri="{BB962C8B-B14F-4D97-AF65-F5344CB8AC3E}">
        <p14:creationId xmlns:p14="http://schemas.microsoft.com/office/powerpoint/2010/main" val="1791535643"/>
      </p:ext>
    </p:extLst>
  </p:cSld>
  <p:clrMapOvr>
    <a:masterClrMapping/>
  </p:clrMapOvr>
  <mc:AlternateContent xmlns:mc="http://schemas.openxmlformats.org/markup-compatibility/2006" xmlns:p14="http://schemas.microsoft.com/office/powerpoint/2010/main">
    <mc:Choice Requires="p14">
      <p:transition spd="slow" p14:dur="2000" advTm="33701"/>
    </mc:Choice>
    <mc:Fallback xmlns="">
      <p:transition spd="slow" advTm="33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6DAA-1ACF-4343-A637-D55C4A5DE05B}"/>
              </a:ext>
            </a:extLst>
          </p:cNvPr>
          <p:cNvSpPr>
            <a:spLocks noGrp="1"/>
          </p:cNvSpPr>
          <p:nvPr>
            <p:ph type="title"/>
          </p:nvPr>
        </p:nvSpPr>
        <p:spPr/>
        <p:txBody>
          <a:bodyPr/>
          <a:lstStyle/>
          <a:p>
            <a:r>
              <a:rPr lang="en-US" dirty="0"/>
              <a:t>Presenting your review to the board</a:t>
            </a:r>
          </a:p>
        </p:txBody>
      </p:sp>
      <p:graphicFrame>
        <p:nvGraphicFramePr>
          <p:cNvPr id="4" name="Content Placeholder 4" descr="timeline SmartArt graphic&#10;">
            <a:extLst>
              <a:ext uri="{FF2B5EF4-FFF2-40B4-BE49-F238E27FC236}">
                <a16:creationId xmlns:a16="http://schemas.microsoft.com/office/drawing/2014/main" id="{E246B7D8-C843-490A-A5BB-04DFA74A3D8D}"/>
              </a:ext>
            </a:extLst>
          </p:cNvPr>
          <p:cNvGraphicFramePr>
            <a:graphicFrameLocks noGrp="1"/>
          </p:cNvGraphicFramePr>
          <p:nvPr>
            <p:ph idx="1"/>
            <p:extLst>
              <p:ext uri="{D42A27DB-BD31-4B8C-83A1-F6EECF244321}">
                <p14:modId xmlns:p14="http://schemas.microsoft.com/office/powerpoint/2010/main" val="312396143"/>
              </p:ext>
            </p:extLst>
          </p:nvPr>
        </p:nvGraphicFramePr>
        <p:xfrm>
          <a:off x="996696" y="1581912"/>
          <a:ext cx="10195560" cy="3675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a:extLst>
              <a:ext uri="{FF2B5EF4-FFF2-40B4-BE49-F238E27FC236}">
                <a16:creationId xmlns:a16="http://schemas.microsoft.com/office/drawing/2014/main" id="{AB8B6466-CC56-4078-BB0C-7A0D5CB3F0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Recorded Sound">
            <a:hlinkClick r:id="" action="ppaction://media"/>
            <a:extLst>
              <a:ext uri="{FF2B5EF4-FFF2-40B4-BE49-F238E27FC236}">
                <a16:creationId xmlns:a16="http://schemas.microsoft.com/office/drawing/2014/main" id="{29AE2DC4-896A-14D1-0B57-137133DBB5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87456" y="5775004"/>
            <a:ext cx="609600" cy="609600"/>
          </a:xfrm>
          <a:prstGeom prst="rect">
            <a:avLst/>
          </a:prstGeom>
        </p:spPr>
      </p:pic>
    </p:spTree>
    <p:extLst>
      <p:ext uri="{BB962C8B-B14F-4D97-AF65-F5344CB8AC3E}">
        <p14:creationId xmlns:p14="http://schemas.microsoft.com/office/powerpoint/2010/main" val="1900678240"/>
      </p:ext>
    </p:extLst>
  </p:cSld>
  <p:clrMapOvr>
    <a:masterClrMapping/>
  </p:clrMapOvr>
  <mc:AlternateContent xmlns:mc="http://schemas.openxmlformats.org/markup-compatibility/2006" xmlns:p14="http://schemas.microsoft.com/office/powerpoint/2010/main">
    <mc:Choice Requires="p14">
      <p:transition spd="slow" p14:dur="2000" advTm="43883"/>
    </mc:Choice>
    <mc:Fallback xmlns="">
      <p:transition spd="slow" advTm="43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06C9-F26D-46CA-93BF-8C27012F6B12}"/>
              </a:ext>
            </a:extLst>
          </p:cNvPr>
          <p:cNvSpPr>
            <a:spLocks noGrp="1"/>
          </p:cNvSpPr>
          <p:nvPr>
            <p:ph type="title"/>
          </p:nvPr>
        </p:nvSpPr>
        <p:spPr/>
        <p:txBody>
          <a:bodyPr/>
          <a:lstStyle/>
          <a:p>
            <a:r>
              <a:rPr lang="en-US" dirty="0"/>
              <a:t>Thank you</a:t>
            </a:r>
          </a:p>
        </p:txBody>
      </p:sp>
      <p:sp>
        <p:nvSpPr>
          <p:cNvPr id="6" name="Slide Number Placeholder 5">
            <a:extLst>
              <a:ext uri="{FF2B5EF4-FFF2-40B4-BE49-F238E27FC236}">
                <a16:creationId xmlns:a16="http://schemas.microsoft.com/office/drawing/2014/main" id="{7359025F-68D1-4F50-8480-3F981455D4DE}"/>
              </a:ext>
            </a:extLst>
          </p:cNvPr>
          <p:cNvSpPr>
            <a:spLocks noGrp="1"/>
          </p:cNvSpPr>
          <p:nvPr>
            <p:ph type="sldNum" sz="quarter" idx="12"/>
          </p:nvPr>
        </p:nvSpPr>
        <p:spPr/>
        <p:txBody>
          <a:bodyPr/>
          <a:lstStyle/>
          <a:p>
            <a:pPr lvl="0"/>
            <a:fld id="{D76B855D-E9CC-4FF8-AD85-6CDC7B89A0DE}" type="slidenum">
              <a:rPr lang="en-US" noProof="0" smtClean="0"/>
              <a:pPr lvl="0"/>
              <a:t>23</a:t>
            </a:fld>
            <a:endParaRPr lang="en-US" noProof="0" dirty="0"/>
          </a:p>
        </p:txBody>
      </p:sp>
    </p:spTree>
    <p:extLst>
      <p:ext uri="{BB962C8B-B14F-4D97-AF65-F5344CB8AC3E}">
        <p14:creationId xmlns:p14="http://schemas.microsoft.com/office/powerpoint/2010/main" val="96225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37F-9B04-45A9-8AE6-A8517884947F}"/>
              </a:ext>
            </a:extLst>
          </p:cNvPr>
          <p:cNvSpPr>
            <a:spLocks noGrp="1"/>
          </p:cNvSpPr>
          <p:nvPr>
            <p:ph type="title"/>
          </p:nvPr>
        </p:nvSpPr>
        <p:spPr/>
        <p:txBody>
          <a:bodyPr/>
          <a:lstStyle/>
          <a:p>
            <a:r>
              <a:rPr lang="en-US">
                <a:solidFill>
                  <a:srgbClr val="FFFFFF"/>
                </a:solidFill>
              </a:rPr>
              <a:t>Getting Started</a:t>
            </a:r>
            <a:endParaRPr lang="en-US" dirty="0"/>
          </a:p>
        </p:txBody>
      </p:sp>
    </p:spTree>
    <p:extLst>
      <p:ext uri="{BB962C8B-B14F-4D97-AF65-F5344CB8AC3E}">
        <p14:creationId xmlns:p14="http://schemas.microsoft.com/office/powerpoint/2010/main" val="428359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624E-1256-4074-A302-8EFDA23D77BF}"/>
              </a:ext>
            </a:extLst>
          </p:cNvPr>
          <p:cNvSpPr>
            <a:spLocks noGrp="1"/>
          </p:cNvSpPr>
          <p:nvPr>
            <p:ph type="title"/>
          </p:nvPr>
        </p:nvSpPr>
        <p:spPr/>
        <p:txBody>
          <a:bodyPr/>
          <a:lstStyle/>
          <a:p>
            <a:r>
              <a:rPr lang="en-US" dirty="0"/>
              <a:t>Guidance for Assignment</a:t>
            </a:r>
          </a:p>
        </p:txBody>
      </p:sp>
      <p:sp>
        <p:nvSpPr>
          <p:cNvPr id="3" name="Text Placeholder 2">
            <a:extLst>
              <a:ext uri="{FF2B5EF4-FFF2-40B4-BE49-F238E27FC236}">
                <a16:creationId xmlns:a16="http://schemas.microsoft.com/office/drawing/2014/main" id="{33E8A40A-0195-4B3A-81F2-8B76B68F974F}"/>
              </a:ext>
            </a:extLst>
          </p:cNvPr>
          <p:cNvSpPr>
            <a:spLocks noGrp="1"/>
          </p:cNvSpPr>
          <p:nvPr>
            <p:ph type="body" idx="1"/>
          </p:nvPr>
        </p:nvSpPr>
        <p:spPr/>
        <p:txBody>
          <a:bodyPr>
            <a:normAutofit fontScale="92500"/>
          </a:bodyPr>
          <a:lstStyle/>
          <a:p>
            <a:r>
              <a:rPr lang="en-US" dirty="0"/>
              <a:t>When does it need to be completed?</a:t>
            </a:r>
          </a:p>
        </p:txBody>
      </p:sp>
      <p:sp>
        <p:nvSpPr>
          <p:cNvPr id="5" name="Text Placeholder 4">
            <a:extLst>
              <a:ext uri="{FF2B5EF4-FFF2-40B4-BE49-F238E27FC236}">
                <a16:creationId xmlns:a16="http://schemas.microsoft.com/office/drawing/2014/main" id="{8FCFD254-68A8-4D88-9653-D6F0238D59BD}"/>
              </a:ext>
            </a:extLst>
          </p:cNvPr>
          <p:cNvSpPr>
            <a:spLocks noGrp="1"/>
          </p:cNvSpPr>
          <p:nvPr>
            <p:ph type="body" sz="quarter" idx="3"/>
          </p:nvPr>
        </p:nvSpPr>
        <p:spPr/>
        <p:txBody>
          <a:bodyPr>
            <a:normAutofit fontScale="92500"/>
          </a:bodyPr>
          <a:lstStyle/>
          <a:p>
            <a:r>
              <a:rPr lang="en-US" dirty="0"/>
              <a:t>What if I have an emergency and/or cannot complete my review?</a:t>
            </a:r>
          </a:p>
        </p:txBody>
      </p:sp>
      <p:sp>
        <p:nvSpPr>
          <p:cNvPr id="20" name="Slide Number Placeholder 19">
            <a:extLst>
              <a:ext uri="{FF2B5EF4-FFF2-40B4-BE49-F238E27FC236}">
                <a16:creationId xmlns:a16="http://schemas.microsoft.com/office/drawing/2014/main" id="{013C53F7-A9FD-4503-9396-7A3FE9D0C6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8B4AA8D5-5996-B6A5-9896-50ACB426A697}"/>
              </a:ext>
            </a:extLst>
          </p:cNvPr>
          <p:cNvSpPr>
            <a:spLocks noGrp="1"/>
          </p:cNvSpPr>
          <p:nvPr>
            <p:ph sz="half" idx="2"/>
          </p:nvPr>
        </p:nvSpPr>
        <p:spPr>
          <a:xfrm>
            <a:off x="839788" y="2505075"/>
            <a:ext cx="5157787" cy="3684588"/>
          </a:xfrm>
        </p:spPr>
        <p:txBody>
          <a:bodyPr>
            <a:normAutofit fontScale="85000" lnSpcReduction="20000"/>
          </a:bodyPr>
          <a:lstStyle/>
          <a:p>
            <a:r>
              <a:rPr lang="en-US" dirty="0"/>
              <a:t>Once assigned a study, post the review by noon the day prior to the meeting. </a:t>
            </a:r>
          </a:p>
          <a:p>
            <a:r>
              <a:rPr lang="en-US" dirty="0"/>
              <a:t>Posting on time gives the IRBA time to follow up on any points of clarification with the study team. </a:t>
            </a:r>
          </a:p>
          <a:p>
            <a:r>
              <a:rPr lang="en-US" dirty="0"/>
              <a:t>Posting prior to the meeting allows the other members time to review it prior to the meeting.</a:t>
            </a:r>
          </a:p>
          <a:p>
            <a:r>
              <a:rPr lang="en-US" dirty="0"/>
              <a:t>The staff will try to only assign reviews to you when you indicated you will attend.</a:t>
            </a:r>
          </a:p>
          <a:p>
            <a:r>
              <a:rPr lang="en-US" dirty="0"/>
              <a:t>You may be assigned a review for a meeting that you are not available to attend.</a:t>
            </a:r>
          </a:p>
          <a:p>
            <a:endParaRPr lang="en-US" dirty="0"/>
          </a:p>
        </p:txBody>
      </p:sp>
      <p:sp>
        <p:nvSpPr>
          <p:cNvPr id="12" name="Content Placeholder 5">
            <a:extLst>
              <a:ext uri="{FF2B5EF4-FFF2-40B4-BE49-F238E27FC236}">
                <a16:creationId xmlns:a16="http://schemas.microsoft.com/office/drawing/2014/main" id="{DF642CA3-4610-0B77-7B6A-4C0C6BD778BD}"/>
              </a:ext>
            </a:extLst>
          </p:cNvPr>
          <p:cNvSpPr>
            <a:spLocks noGrp="1"/>
          </p:cNvSpPr>
          <p:nvPr>
            <p:ph sz="quarter" idx="4"/>
          </p:nvPr>
        </p:nvSpPr>
        <p:spPr>
          <a:xfrm>
            <a:off x="6172200" y="2505075"/>
            <a:ext cx="5183188" cy="3684588"/>
          </a:xfrm>
        </p:spPr>
        <p:txBody>
          <a:bodyPr>
            <a:normAutofit fontScale="85000" lnSpcReduction="20000"/>
          </a:bodyPr>
          <a:lstStyle/>
          <a:p>
            <a:r>
              <a:rPr lang="en-US" sz="2400" dirty="0"/>
              <a:t>If you are assigned as a reviewer, you are expected to complete the review unless extenuating circumstances make it impossible (e.g., work or family emergency). </a:t>
            </a:r>
          </a:p>
          <a:p>
            <a:r>
              <a:rPr lang="en-US" sz="2400" dirty="0"/>
              <a:t>Under those circumstances, you should inform the IRB analyst as soon as possible so the study can be assigned to another reviewer.</a:t>
            </a:r>
          </a:p>
        </p:txBody>
      </p:sp>
      <p:pic>
        <p:nvPicPr>
          <p:cNvPr id="4" name="Recorded Sound">
            <a:hlinkClick r:id="" action="ppaction://media"/>
            <a:extLst>
              <a:ext uri="{FF2B5EF4-FFF2-40B4-BE49-F238E27FC236}">
                <a16:creationId xmlns:a16="http://schemas.microsoft.com/office/drawing/2014/main" id="{99519FA8-F133-2660-1EFE-F0BAAC8899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7412" y="5580063"/>
            <a:ext cx="609600" cy="609600"/>
          </a:xfrm>
          <a:prstGeom prst="rect">
            <a:avLst/>
          </a:prstGeom>
        </p:spPr>
      </p:pic>
    </p:spTree>
    <p:extLst>
      <p:ext uri="{BB962C8B-B14F-4D97-AF65-F5344CB8AC3E}">
        <p14:creationId xmlns:p14="http://schemas.microsoft.com/office/powerpoint/2010/main" val="351648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B720-9849-5CF2-AF9C-6E2EE1BFD637}"/>
              </a:ext>
            </a:extLst>
          </p:cNvPr>
          <p:cNvSpPr>
            <a:spLocks noGrp="1"/>
          </p:cNvSpPr>
          <p:nvPr>
            <p:ph type="title"/>
          </p:nvPr>
        </p:nvSpPr>
        <p:spPr/>
        <p:txBody>
          <a:bodyPr/>
          <a:lstStyle/>
          <a:p>
            <a:r>
              <a:rPr lang="en-US" dirty="0"/>
              <a:t>Types of Reviews</a:t>
            </a:r>
          </a:p>
        </p:txBody>
      </p:sp>
      <p:graphicFrame>
        <p:nvGraphicFramePr>
          <p:cNvPr id="7" name="Content Placeholder 6">
            <a:extLst>
              <a:ext uri="{FF2B5EF4-FFF2-40B4-BE49-F238E27FC236}">
                <a16:creationId xmlns:a16="http://schemas.microsoft.com/office/drawing/2014/main" id="{242BC7AE-B2FA-E8E2-1622-A46C1749AF96}"/>
              </a:ext>
            </a:extLst>
          </p:cNvPr>
          <p:cNvGraphicFramePr>
            <a:graphicFrameLocks noGrp="1"/>
          </p:cNvGraphicFramePr>
          <p:nvPr>
            <p:ph idx="1"/>
            <p:extLst>
              <p:ext uri="{D42A27DB-BD31-4B8C-83A1-F6EECF244321}">
                <p14:modId xmlns:p14="http://schemas.microsoft.com/office/powerpoint/2010/main" val="4215801449"/>
              </p:ext>
            </p:extLst>
          </p:nvPr>
        </p:nvGraphicFramePr>
        <p:xfrm>
          <a:off x="864076" y="1690687"/>
          <a:ext cx="10463847" cy="4883141"/>
        </p:xfrm>
        <a:graphic>
          <a:graphicData uri="http://schemas.openxmlformats.org/drawingml/2006/table">
            <a:tbl>
              <a:tblPr firstRow="1" bandRow="1">
                <a:tableStyleId>{00A15C55-8517-42AA-B614-E9B94910E393}</a:tableStyleId>
              </a:tblPr>
              <a:tblGrid>
                <a:gridCol w="1960582">
                  <a:extLst>
                    <a:ext uri="{9D8B030D-6E8A-4147-A177-3AD203B41FA5}">
                      <a16:colId xmlns:a16="http://schemas.microsoft.com/office/drawing/2014/main" val="2225485230"/>
                    </a:ext>
                  </a:extLst>
                </a:gridCol>
                <a:gridCol w="2200001">
                  <a:extLst>
                    <a:ext uri="{9D8B030D-6E8A-4147-A177-3AD203B41FA5}">
                      <a16:colId xmlns:a16="http://schemas.microsoft.com/office/drawing/2014/main" val="2648164334"/>
                    </a:ext>
                  </a:extLst>
                </a:gridCol>
                <a:gridCol w="3108960">
                  <a:extLst>
                    <a:ext uri="{9D8B030D-6E8A-4147-A177-3AD203B41FA5}">
                      <a16:colId xmlns:a16="http://schemas.microsoft.com/office/drawing/2014/main" val="1657610494"/>
                    </a:ext>
                  </a:extLst>
                </a:gridCol>
                <a:gridCol w="3194304">
                  <a:extLst>
                    <a:ext uri="{9D8B030D-6E8A-4147-A177-3AD203B41FA5}">
                      <a16:colId xmlns:a16="http://schemas.microsoft.com/office/drawing/2014/main" val="4165915758"/>
                    </a:ext>
                  </a:extLst>
                </a:gridCol>
              </a:tblGrid>
              <a:tr h="855036">
                <a:tc>
                  <a:txBody>
                    <a:bodyPr/>
                    <a:lstStyle/>
                    <a:p>
                      <a:pPr>
                        <a:spcAft>
                          <a:spcPts val="0"/>
                        </a:spcAft>
                      </a:pPr>
                      <a:endParaRPr lang="en-US" dirty="0"/>
                    </a:p>
                  </a:txBody>
                  <a:tcPr/>
                </a:tc>
                <a:tc>
                  <a:txBody>
                    <a:bodyPr/>
                    <a:lstStyle/>
                    <a:p>
                      <a:pPr>
                        <a:spcAft>
                          <a:spcPts val="0"/>
                        </a:spcAft>
                      </a:pPr>
                      <a:r>
                        <a:rPr lang="en-US" dirty="0"/>
                        <a:t>How many reviewers?</a:t>
                      </a:r>
                    </a:p>
                  </a:txBody>
                  <a:tcPr/>
                </a:tc>
                <a:tc>
                  <a:txBody>
                    <a:bodyPr/>
                    <a:lstStyle/>
                    <a:p>
                      <a:pPr>
                        <a:spcAft>
                          <a:spcPts val="0"/>
                        </a:spcAft>
                      </a:pPr>
                      <a:r>
                        <a:rPr lang="en-US" dirty="0"/>
                        <a:t>How do staff assign reviews?</a:t>
                      </a:r>
                    </a:p>
                  </a:txBody>
                  <a:tcPr/>
                </a:tc>
                <a:tc>
                  <a:txBody>
                    <a:bodyPr/>
                    <a:lstStyle/>
                    <a:p>
                      <a:pPr>
                        <a:spcAft>
                          <a:spcPts val="0"/>
                        </a:spcAft>
                      </a:pPr>
                      <a:r>
                        <a:rPr lang="en-US" dirty="0"/>
                        <a:t>What should the review focus on?</a:t>
                      </a:r>
                    </a:p>
                  </a:txBody>
                  <a:tcPr/>
                </a:tc>
                <a:extLst>
                  <a:ext uri="{0D108BD9-81ED-4DB2-BD59-A6C34878D82A}">
                    <a16:rowId xmlns:a16="http://schemas.microsoft.com/office/drawing/2014/main" val="441574145"/>
                  </a:ext>
                </a:extLst>
              </a:tr>
              <a:tr h="1045782">
                <a:tc>
                  <a:txBody>
                    <a:bodyPr/>
                    <a:lstStyle/>
                    <a:p>
                      <a:pPr>
                        <a:spcAft>
                          <a:spcPts val="0"/>
                        </a:spcAft>
                      </a:pPr>
                      <a:r>
                        <a:rPr lang="en-US" dirty="0"/>
                        <a:t>New Study/Initial</a:t>
                      </a:r>
                    </a:p>
                  </a:txBody>
                  <a:tcPr/>
                </a:tc>
                <a:tc>
                  <a:txBody>
                    <a:bodyPr/>
                    <a:lstStyle/>
                    <a:p>
                      <a:pPr>
                        <a:spcAft>
                          <a:spcPts val="0"/>
                        </a:spcAft>
                      </a:pPr>
                      <a:r>
                        <a:rPr lang="en-US" dirty="0"/>
                        <a:t>2 Reviewers, 3</a:t>
                      </a:r>
                      <a:r>
                        <a:rPr lang="en-US" baseline="30000" dirty="0"/>
                        <a:t>rd</a:t>
                      </a:r>
                      <a:r>
                        <a:rPr lang="en-US" dirty="0"/>
                        <a:t> is optional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 content of the study and reviewer specialty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Full </a:t>
                      </a:r>
                      <a:r>
                        <a:rPr lang="en-US" dirty="0" err="1"/>
                        <a:t>iSTAR</a:t>
                      </a:r>
                      <a:r>
                        <a:rPr lang="en-US" dirty="0"/>
                        <a:t> application and all materials</a:t>
                      </a:r>
                    </a:p>
                    <a:p>
                      <a:pPr>
                        <a:spcAft>
                          <a:spcPts val="0"/>
                        </a:spcAft>
                      </a:pPr>
                      <a:endParaRPr lang="en-US" dirty="0"/>
                    </a:p>
                  </a:txBody>
                  <a:tcPr/>
                </a:tc>
                <a:extLst>
                  <a:ext uri="{0D108BD9-81ED-4DB2-BD59-A6C34878D82A}">
                    <a16:rowId xmlns:a16="http://schemas.microsoft.com/office/drawing/2014/main" val="1599827742"/>
                  </a:ext>
                </a:extLst>
              </a:tr>
              <a:tr h="879203">
                <a:tc>
                  <a:txBody>
                    <a:bodyPr/>
                    <a:lstStyle/>
                    <a:p>
                      <a:pPr>
                        <a:spcAft>
                          <a:spcPts val="0"/>
                        </a:spcAft>
                      </a:pPr>
                      <a:r>
                        <a:rPr lang="en-US" dirty="0"/>
                        <a:t>Amendment</a:t>
                      </a:r>
                    </a:p>
                  </a:txBody>
                  <a:tcPr/>
                </a:tc>
                <a:tc>
                  <a:txBody>
                    <a:bodyPr/>
                    <a:lstStyle/>
                    <a:p>
                      <a:pPr>
                        <a:spcAft>
                          <a:spcPts val="0"/>
                        </a:spcAft>
                      </a:pPr>
                      <a:r>
                        <a:rPr lang="en-US" dirty="0"/>
                        <a:t>1 Reviewer req, 2</a:t>
                      </a:r>
                      <a:r>
                        <a:rPr lang="en-US" baseline="30000" dirty="0"/>
                        <a:t>nd</a:t>
                      </a:r>
                      <a:r>
                        <a:rPr lang="en-US" dirty="0"/>
                        <a:t> is optional</a:t>
                      </a:r>
                    </a:p>
                  </a:txBody>
                  <a:tcPr/>
                </a:tc>
                <a:tc>
                  <a:txBody>
                    <a:bodyPr/>
                    <a:lstStyle/>
                    <a:p>
                      <a:pPr>
                        <a:spcAft>
                          <a:spcPts val="0"/>
                        </a:spcAft>
                      </a:pPr>
                      <a:r>
                        <a:rPr lang="en-US" dirty="0"/>
                        <a:t>Based on reviewer specialty and/or previously reviewed the study</a:t>
                      </a:r>
                    </a:p>
                  </a:txBody>
                  <a:tcPr/>
                </a:tc>
                <a:tc>
                  <a:txBody>
                    <a:bodyPr/>
                    <a:lstStyle/>
                    <a:p>
                      <a:pPr>
                        <a:spcAft>
                          <a:spcPts val="0"/>
                        </a:spcAft>
                      </a:pPr>
                      <a:r>
                        <a:rPr lang="en-US" dirty="0"/>
                        <a:t>Initial review for context and the amendment and any revised materials</a:t>
                      </a:r>
                    </a:p>
                  </a:txBody>
                  <a:tcPr/>
                </a:tc>
                <a:extLst>
                  <a:ext uri="{0D108BD9-81ED-4DB2-BD59-A6C34878D82A}">
                    <a16:rowId xmlns:a16="http://schemas.microsoft.com/office/drawing/2014/main" val="2225217450"/>
                  </a:ext>
                </a:extLst>
              </a:tr>
              <a:tr h="1142964">
                <a:tc>
                  <a:txBody>
                    <a:bodyPr/>
                    <a:lstStyle/>
                    <a:p>
                      <a:pPr>
                        <a:spcAft>
                          <a:spcPts val="0"/>
                        </a:spcAft>
                      </a:pPr>
                      <a:r>
                        <a:rPr lang="en-US" dirty="0"/>
                        <a:t>Continuing Review</a:t>
                      </a:r>
                    </a:p>
                  </a:txBody>
                  <a:tcPr/>
                </a:tc>
                <a:tc>
                  <a:txBody>
                    <a:bodyPr/>
                    <a:lstStyle/>
                    <a:p>
                      <a:pPr>
                        <a:spcAft>
                          <a:spcPts val="0"/>
                        </a:spcAft>
                      </a:pPr>
                      <a:r>
                        <a:rPr lang="en-US" dirty="0"/>
                        <a:t>1 Reviewer req, 2nd is optional</a:t>
                      </a:r>
                    </a:p>
                    <a:p>
                      <a:pPr>
                        <a:spcAft>
                          <a:spcPts val="0"/>
                        </a:spcAft>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reviewer specialty and/or previously reviewed the study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continuing reviews and any amendments or reportable events within the review period</a:t>
                      </a:r>
                    </a:p>
                  </a:txBody>
                  <a:tcPr/>
                </a:tc>
                <a:extLst>
                  <a:ext uri="{0D108BD9-81ED-4DB2-BD59-A6C34878D82A}">
                    <a16:rowId xmlns:a16="http://schemas.microsoft.com/office/drawing/2014/main" val="356007102"/>
                  </a:ext>
                </a:extLst>
              </a:tr>
              <a:tr h="879203">
                <a:tc>
                  <a:txBody>
                    <a:bodyPr/>
                    <a:lstStyle/>
                    <a:p>
                      <a:pPr>
                        <a:spcAft>
                          <a:spcPts val="0"/>
                        </a:spcAft>
                      </a:pPr>
                      <a:r>
                        <a:rPr lang="en-US" dirty="0"/>
                        <a:t>Reportable Event</a:t>
                      </a:r>
                    </a:p>
                  </a:txBody>
                  <a:tcPr/>
                </a:tc>
                <a:tc>
                  <a:txBody>
                    <a:bodyPr/>
                    <a:lstStyle/>
                    <a:p>
                      <a:pPr>
                        <a:spcAft>
                          <a:spcPts val="0"/>
                        </a:spcAft>
                      </a:pPr>
                      <a:r>
                        <a:rPr lang="en-US" dirty="0"/>
                        <a:t>1 Reviewer req, 2nd is optional</a:t>
                      </a:r>
                    </a:p>
                  </a:txBody>
                  <a:tcPr/>
                </a:tc>
                <a:tc>
                  <a:txBody>
                    <a:bodyPr/>
                    <a:lstStyle/>
                    <a:p>
                      <a:pPr>
                        <a:spcAft>
                          <a:spcPts val="0"/>
                        </a:spcAft>
                      </a:pPr>
                      <a:r>
                        <a:rPr lang="en-US" dirty="0"/>
                        <a:t>The chair will review these in the majority of cases</a:t>
                      </a:r>
                    </a:p>
                  </a:txBody>
                  <a:tcPr/>
                </a:tc>
                <a:tc>
                  <a:txBody>
                    <a:bodyPr/>
                    <a:lstStyle/>
                    <a:p>
                      <a:pPr>
                        <a:spcAft>
                          <a:spcPts val="0"/>
                        </a:spcAft>
                      </a:pPr>
                      <a:r>
                        <a:rPr lang="en-US" dirty="0"/>
                        <a:t>The reportable event and any related amendments</a:t>
                      </a:r>
                    </a:p>
                  </a:txBody>
                  <a:tcPr/>
                </a:tc>
                <a:extLst>
                  <a:ext uri="{0D108BD9-81ED-4DB2-BD59-A6C34878D82A}">
                    <a16:rowId xmlns:a16="http://schemas.microsoft.com/office/drawing/2014/main" val="1979585695"/>
                  </a:ext>
                </a:extLst>
              </a:tr>
            </a:tbl>
          </a:graphicData>
        </a:graphic>
      </p:graphicFrame>
      <p:sp>
        <p:nvSpPr>
          <p:cNvPr id="6" name="Slide Number Placeholder 5">
            <a:extLst>
              <a:ext uri="{FF2B5EF4-FFF2-40B4-BE49-F238E27FC236}">
                <a16:creationId xmlns:a16="http://schemas.microsoft.com/office/drawing/2014/main" id="{C02546CF-FF59-9676-4CB8-298F94480DB3}"/>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5</a:t>
            </a:fld>
            <a:endParaRPr lang="en-US" dirty="0">
              <a:solidFill>
                <a:prstClr val="black">
                  <a:tint val="75000"/>
                </a:prstClr>
              </a:solidFill>
            </a:endParaRPr>
          </a:p>
        </p:txBody>
      </p:sp>
      <p:pic>
        <p:nvPicPr>
          <p:cNvPr id="4" name="Recorded Sound">
            <a:hlinkClick r:id="" action="ppaction://media"/>
            <a:extLst>
              <a:ext uri="{FF2B5EF4-FFF2-40B4-BE49-F238E27FC236}">
                <a16:creationId xmlns:a16="http://schemas.microsoft.com/office/drawing/2014/main" id="{3362471F-8D09-DB9C-7AB1-0FD343ADD5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746750"/>
            <a:ext cx="609600" cy="609600"/>
          </a:xfrm>
          <a:prstGeom prst="rect">
            <a:avLst/>
          </a:prstGeom>
        </p:spPr>
      </p:pic>
    </p:spTree>
    <p:extLst>
      <p:ext uri="{BB962C8B-B14F-4D97-AF65-F5344CB8AC3E}">
        <p14:creationId xmlns:p14="http://schemas.microsoft.com/office/powerpoint/2010/main" val="3848371870"/>
      </p:ext>
    </p:extLst>
  </p:cSld>
  <p:clrMapOvr>
    <a:masterClrMapping/>
  </p:clrMapOvr>
  <mc:AlternateContent xmlns:mc="http://schemas.openxmlformats.org/markup-compatibility/2006" xmlns:p14="http://schemas.microsoft.com/office/powerpoint/2010/main">
    <mc:Choice Requires="p14">
      <p:transition spd="slow" p14:dur="2000" advTm="28840"/>
    </mc:Choice>
    <mc:Fallback xmlns="">
      <p:transition spd="slow" advTm="28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624E-1256-4074-A302-8EFDA23D77BF}"/>
              </a:ext>
            </a:extLst>
          </p:cNvPr>
          <p:cNvSpPr>
            <a:spLocks noGrp="1"/>
          </p:cNvSpPr>
          <p:nvPr>
            <p:ph type="title"/>
          </p:nvPr>
        </p:nvSpPr>
        <p:spPr/>
        <p:txBody>
          <a:bodyPr/>
          <a:lstStyle/>
          <a:p>
            <a:r>
              <a:rPr lang="en-US" dirty="0"/>
              <a:t>What do I need to get started?</a:t>
            </a:r>
          </a:p>
        </p:txBody>
      </p:sp>
      <p:sp>
        <p:nvSpPr>
          <p:cNvPr id="4" name="Content Placeholder 3">
            <a:extLst>
              <a:ext uri="{FF2B5EF4-FFF2-40B4-BE49-F238E27FC236}">
                <a16:creationId xmlns:a16="http://schemas.microsoft.com/office/drawing/2014/main" id="{A84DACD0-2773-4975-A2FE-3BD5764E1F61}"/>
              </a:ext>
            </a:extLst>
          </p:cNvPr>
          <p:cNvSpPr>
            <a:spLocks noGrp="1"/>
          </p:cNvSpPr>
          <p:nvPr>
            <p:ph sz="half" idx="2"/>
          </p:nvPr>
        </p:nvSpPr>
        <p:spPr>
          <a:xfrm>
            <a:off x="938213" y="1586705"/>
            <a:ext cx="9399320" cy="4467585"/>
          </a:xfrm>
        </p:spPr>
        <p:txBody>
          <a:bodyPr>
            <a:normAutofit fontScale="77500" lnSpcReduction="20000"/>
          </a:bodyPr>
          <a:lstStyle/>
          <a:p>
            <a:r>
              <a:rPr lang="en-US" dirty="0"/>
              <a:t>Time to commit to the review</a:t>
            </a:r>
          </a:p>
          <a:p>
            <a:r>
              <a:rPr lang="en-US" dirty="0"/>
              <a:t>Log in to </a:t>
            </a:r>
            <a:r>
              <a:rPr lang="en-US" dirty="0" err="1"/>
              <a:t>iSTAR</a:t>
            </a:r>
            <a:endParaRPr lang="en-US" dirty="0"/>
          </a:p>
          <a:p>
            <a:r>
              <a:rPr lang="en-US" dirty="0"/>
              <a:t>Review the </a:t>
            </a:r>
            <a:r>
              <a:rPr lang="en-US" dirty="0" err="1"/>
              <a:t>iSTAR</a:t>
            </a:r>
            <a:r>
              <a:rPr lang="en-US" dirty="0"/>
              <a:t> Continuing Review (CR) application</a:t>
            </a:r>
          </a:p>
          <a:p>
            <a:r>
              <a:rPr lang="en-US" dirty="0"/>
              <a:t>You may need to review the following for additional context (more in future slides):</a:t>
            </a:r>
          </a:p>
          <a:p>
            <a:pPr lvl="1"/>
            <a:r>
              <a:rPr lang="en-US" dirty="0"/>
              <a:t>Main study application</a:t>
            </a:r>
          </a:p>
          <a:p>
            <a:pPr lvl="1"/>
            <a:r>
              <a:rPr lang="en-US" dirty="0"/>
              <a:t>Past continuing reviews</a:t>
            </a:r>
          </a:p>
          <a:p>
            <a:pPr lvl="1"/>
            <a:r>
              <a:rPr lang="en-US" dirty="0"/>
              <a:t>Any reportable events and amendments submitted during the review period </a:t>
            </a:r>
          </a:p>
          <a:p>
            <a:r>
              <a:rPr lang="en-US" dirty="0"/>
              <a:t>Keep notes on: </a:t>
            </a:r>
          </a:p>
          <a:p>
            <a:pPr lvl="1"/>
            <a:r>
              <a:rPr lang="en-US" dirty="0"/>
              <a:t>A brief summary of the study (objectives, participants, procedures)</a:t>
            </a:r>
          </a:p>
          <a:p>
            <a:pPr lvl="1"/>
            <a:r>
              <a:rPr lang="en-US" dirty="0"/>
              <a:t>Enrollment status (CR application Section 1, 2, and 5)</a:t>
            </a:r>
          </a:p>
          <a:p>
            <a:pPr lvl="1"/>
            <a:r>
              <a:rPr lang="en-US" dirty="0"/>
              <a:t>Updates/revisions within the review period (reportable events/amendments)</a:t>
            </a:r>
          </a:p>
          <a:p>
            <a:pPr lvl="1"/>
            <a:r>
              <a:rPr lang="en-US" dirty="0"/>
              <a:t>Questions for committee discussion or points of clarification for the study team</a:t>
            </a:r>
          </a:p>
          <a:p>
            <a:r>
              <a:rPr lang="en-US" dirty="0"/>
              <a:t>Review the IRBA Staff Review for questions/context</a:t>
            </a:r>
          </a:p>
          <a:p>
            <a:r>
              <a:rPr lang="en-US" dirty="0"/>
              <a:t>Contact the IRBA or the study team if there are additional questions, clarifications, or concerns.</a:t>
            </a:r>
          </a:p>
        </p:txBody>
      </p:sp>
      <p:sp>
        <p:nvSpPr>
          <p:cNvPr id="20" name="Slide Number Placeholder 19">
            <a:extLst>
              <a:ext uri="{FF2B5EF4-FFF2-40B4-BE49-F238E27FC236}">
                <a16:creationId xmlns:a16="http://schemas.microsoft.com/office/drawing/2014/main" id="{013C53F7-A9FD-4503-9396-7A3FE9D0C6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6AC3E06C-FD4B-A6AD-3B1D-6BEB1D3C11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8987" y="5749490"/>
            <a:ext cx="609600" cy="609600"/>
          </a:xfrm>
          <a:prstGeom prst="rect">
            <a:avLst/>
          </a:prstGeom>
        </p:spPr>
      </p:pic>
    </p:spTree>
    <p:extLst>
      <p:ext uri="{BB962C8B-B14F-4D97-AF65-F5344CB8AC3E}">
        <p14:creationId xmlns:p14="http://schemas.microsoft.com/office/powerpoint/2010/main" val="268069707"/>
      </p:ext>
    </p:extLst>
  </p:cSld>
  <p:clrMapOvr>
    <a:masterClrMapping/>
  </p:clrMapOvr>
  <mc:AlternateContent xmlns:mc="http://schemas.openxmlformats.org/markup-compatibility/2006" xmlns:p14="http://schemas.microsoft.com/office/powerpoint/2010/main">
    <mc:Choice Requires="p14">
      <p:transition spd="slow" p14:dur="2000" advTm="85143"/>
    </mc:Choice>
    <mc:Fallback xmlns="">
      <p:transition spd="slow" advTm="8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BC45E-31C9-ADEB-09EB-97F56656032E}"/>
              </a:ext>
            </a:extLst>
          </p:cNvPr>
          <p:cNvSpPr>
            <a:spLocks noGrp="1"/>
          </p:cNvSpPr>
          <p:nvPr>
            <p:ph type="title"/>
          </p:nvPr>
        </p:nvSpPr>
        <p:spPr/>
        <p:txBody>
          <a:bodyPr/>
          <a:lstStyle/>
          <a:p>
            <a:r>
              <a:rPr lang="en-US" dirty="0"/>
              <a:t>Who is responsible? Roles clarified:</a:t>
            </a:r>
          </a:p>
        </p:txBody>
      </p:sp>
      <p:sp>
        <p:nvSpPr>
          <p:cNvPr id="3" name="Text Placeholder 2">
            <a:extLst>
              <a:ext uri="{FF2B5EF4-FFF2-40B4-BE49-F238E27FC236}">
                <a16:creationId xmlns:a16="http://schemas.microsoft.com/office/drawing/2014/main" id="{A40E2BE5-E4C5-D6CD-A07B-B9511A8CD434}"/>
              </a:ext>
            </a:extLst>
          </p:cNvPr>
          <p:cNvSpPr>
            <a:spLocks noGrp="1"/>
          </p:cNvSpPr>
          <p:nvPr>
            <p:ph type="body" idx="1"/>
          </p:nvPr>
        </p:nvSpPr>
        <p:spPr>
          <a:xfrm>
            <a:off x="6194425" y="1386494"/>
            <a:ext cx="5157787" cy="823912"/>
          </a:xfrm>
        </p:spPr>
        <p:txBody>
          <a:bodyPr/>
          <a:lstStyle/>
          <a:p>
            <a:r>
              <a:rPr lang="en-US" dirty="0"/>
              <a:t>IRBA</a:t>
            </a:r>
          </a:p>
        </p:txBody>
      </p:sp>
      <p:sp>
        <p:nvSpPr>
          <p:cNvPr id="4" name="Content Placeholder 3">
            <a:extLst>
              <a:ext uri="{FF2B5EF4-FFF2-40B4-BE49-F238E27FC236}">
                <a16:creationId xmlns:a16="http://schemas.microsoft.com/office/drawing/2014/main" id="{9B817877-7C73-5656-0B65-C73E157B9B89}"/>
              </a:ext>
            </a:extLst>
          </p:cNvPr>
          <p:cNvSpPr>
            <a:spLocks noGrp="1"/>
          </p:cNvSpPr>
          <p:nvPr>
            <p:ph sz="half" idx="2"/>
          </p:nvPr>
        </p:nvSpPr>
        <p:spPr>
          <a:xfrm>
            <a:off x="6194425" y="2210406"/>
            <a:ext cx="5157787" cy="3684588"/>
          </a:xfrm>
        </p:spPr>
        <p:txBody>
          <a:bodyPr>
            <a:normAutofit fontScale="77500" lnSpcReduction="20000"/>
          </a:bodyPr>
          <a:lstStyle/>
          <a:p>
            <a:r>
              <a:rPr lang="en-US" dirty="0"/>
              <a:t>Completeness of the application </a:t>
            </a:r>
          </a:p>
          <a:p>
            <a:r>
              <a:rPr lang="en-US" dirty="0"/>
              <a:t>Required CITI trainings are complete</a:t>
            </a:r>
          </a:p>
          <a:p>
            <a:r>
              <a:rPr lang="en-US" dirty="0"/>
              <a:t>COI is identified and addressed, as applicable</a:t>
            </a:r>
          </a:p>
          <a:p>
            <a:r>
              <a:rPr lang="en-US" dirty="0"/>
              <a:t>All required supporting materials are provided</a:t>
            </a:r>
          </a:p>
          <a:p>
            <a:r>
              <a:rPr lang="en-US" dirty="0"/>
              <a:t>Required elements are covered in the Consent </a:t>
            </a:r>
          </a:p>
          <a:p>
            <a:r>
              <a:rPr lang="en-US" dirty="0"/>
              <a:t>If HIPAA is applicable, it is either waived or the study team will get authorization</a:t>
            </a:r>
          </a:p>
          <a:p>
            <a:r>
              <a:rPr lang="en-US" dirty="0"/>
              <a:t>Recommend regulatory determinations</a:t>
            </a:r>
          </a:p>
        </p:txBody>
      </p:sp>
      <p:sp>
        <p:nvSpPr>
          <p:cNvPr id="5" name="Text Placeholder 4">
            <a:extLst>
              <a:ext uri="{FF2B5EF4-FFF2-40B4-BE49-F238E27FC236}">
                <a16:creationId xmlns:a16="http://schemas.microsoft.com/office/drawing/2014/main" id="{C98E23F3-13BD-5938-2456-27E9A6542809}"/>
              </a:ext>
            </a:extLst>
          </p:cNvPr>
          <p:cNvSpPr>
            <a:spLocks noGrp="1"/>
          </p:cNvSpPr>
          <p:nvPr>
            <p:ph type="body" sz="quarter" idx="3"/>
          </p:nvPr>
        </p:nvSpPr>
        <p:spPr>
          <a:xfrm>
            <a:off x="814388" y="1386494"/>
            <a:ext cx="5183188" cy="823912"/>
          </a:xfrm>
        </p:spPr>
        <p:txBody>
          <a:bodyPr/>
          <a:lstStyle/>
          <a:p>
            <a:r>
              <a:rPr lang="en-US" dirty="0"/>
              <a:t>Reviewer</a:t>
            </a:r>
          </a:p>
        </p:txBody>
      </p:sp>
      <p:sp>
        <p:nvSpPr>
          <p:cNvPr id="6" name="Content Placeholder 5">
            <a:extLst>
              <a:ext uri="{FF2B5EF4-FFF2-40B4-BE49-F238E27FC236}">
                <a16:creationId xmlns:a16="http://schemas.microsoft.com/office/drawing/2014/main" id="{889D379E-3300-F195-E8C5-387DF429AD58}"/>
              </a:ext>
            </a:extLst>
          </p:cNvPr>
          <p:cNvSpPr>
            <a:spLocks noGrp="1"/>
          </p:cNvSpPr>
          <p:nvPr>
            <p:ph sz="quarter" idx="4"/>
          </p:nvPr>
        </p:nvSpPr>
        <p:spPr>
          <a:xfrm>
            <a:off x="814388" y="2210406"/>
            <a:ext cx="5183188" cy="3684588"/>
          </a:xfrm>
        </p:spPr>
        <p:txBody>
          <a:bodyPr>
            <a:normAutofit fontScale="77500" lnSpcReduction="20000"/>
          </a:bodyPr>
          <a:lstStyle/>
          <a:p>
            <a:r>
              <a:rPr lang="en-US" dirty="0"/>
              <a:t>Are the supporting materials appropriate? Are they inclusive and understandable?</a:t>
            </a:r>
          </a:p>
          <a:p>
            <a:r>
              <a:rPr lang="en-US" dirty="0"/>
              <a:t>Is there adequate information to determine the risks to participants?</a:t>
            </a:r>
          </a:p>
          <a:p>
            <a:r>
              <a:rPr lang="en-US" dirty="0"/>
              <a:t>Is the consent understandable and appropriate for the population? </a:t>
            </a:r>
          </a:p>
          <a:p>
            <a:r>
              <a:rPr lang="en-US" dirty="0"/>
              <a:t>Is the recruitment inclusive and understandable?</a:t>
            </a:r>
          </a:p>
          <a:p>
            <a:r>
              <a:rPr lang="en-US" dirty="0"/>
              <a:t>What regulatory determinations might apply?</a:t>
            </a:r>
          </a:p>
          <a:p>
            <a:r>
              <a:rPr lang="en-US" dirty="0"/>
              <a:t>Do you recommend approval, approval with contingency, deferral, or disapproval?</a:t>
            </a:r>
          </a:p>
          <a:p>
            <a:endParaRPr lang="en-US" dirty="0"/>
          </a:p>
        </p:txBody>
      </p:sp>
      <p:sp>
        <p:nvSpPr>
          <p:cNvPr id="9" name="Slide Number Placeholder 8">
            <a:extLst>
              <a:ext uri="{FF2B5EF4-FFF2-40B4-BE49-F238E27FC236}">
                <a16:creationId xmlns:a16="http://schemas.microsoft.com/office/drawing/2014/main" id="{FDECB72A-2183-0B27-C67F-CB85268C288A}"/>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7</a:t>
            </a:fld>
            <a:endParaRPr lang="en-US" dirty="0">
              <a:solidFill>
                <a:prstClr val="black">
                  <a:tint val="75000"/>
                </a:prstClr>
              </a:solidFill>
            </a:endParaRPr>
          </a:p>
        </p:txBody>
      </p:sp>
      <p:pic>
        <p:nvPicPr>
          <p:cNvPr id="8" name="Recorded Sound">
            <a:hlinkClick r:id="" action="ppaction://media"/>
            <a:extLst>
              <a:ext uri="{FF2B5EF4-FFF2-40B4-BE49-F238E27FC236}">
                <a16:creationId xmlns:a16="http://schemas.microsoft.com/office/drawing/2014/main" id="{C2B821DA-F856-8EF1-15E2-75B896802B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8012" y="5746750"/>
            <a:ext cx="609600" cy="609600"/>
          </a:xfrm>
          <a:prstGeom prst="rect">
            <a:avLst/>
          </a:prstGeom>
        </p:spPr>
      </p:pic>
    </p:spTree>
    <p:extLst>
      <p:ext uri="{BB962C8B-B14F-4D97-AF65-F5344CB8AC3E}">
        <p14:creationId xmlns:p14="http://schemas.microsoft.com/office/powerpoint/2010/main" val="3530201872"/>
      </p:ext>
    </p:extLst>
  </p:cSld>
  <p:clrMapOvr>
    <a:masterClrMapping/>
  </p:clrMapOvr>
  <mc:AlternateContent xmlns:mc="http://schemas.openxmlformats.org/markup-compatibility/2006" xmlns:p14="http://schemas.microsoft.com/office/powerpoint/2010/main">
    <mc:Choice Requires="p14">
      <p:transition spd="slow" p14:dur="2000" advTm="59960"/>
    </mc:Choice>
    <mc:Fallback xmlns="">
      <p:transition spd="slow" advTm="59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37F-9B04-45A9-8AE6-A8517884947F}"/>
              </a:ext>
            </a:extLst>
          </p:cNvPr>
          <p:cNvSpPr>
            <a:spLocks noGrp="1"/>
          </p:cNvSpPr>
          <p:nvPr>
            <p:ph type="title"/>
          </p:nvPr>
        </p:nvSpPr>
        <p:spPr/>
        <p:txBody>
          <a:bodyPr/>
          <a:lstStyle/>
          <a:p>
            <a:r>
              <a:rPr lang="en-US">
                <a:solidFill>
                  <a:srgbClr val="FFFFFF"/>
                </a:solidFill>
              </a:rPr>
              <a:t>iSTAR</a:t>
            </a:r>
            <a:endParaRPr lang="en-US" dirty="0"/>
          </a:p>
        </p:txBody>
      </p:sp>
    </p:spTree>
    <p:extLst>
      <p:ext uri="{BB962C8B-B14F-4D97-AF65-F5344CB8AC3E}">
        <p14:creationId xmlns:p14="http://schemas.microsoft.com/office/powerpoint/2010/main" val="2630273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14DD-3FC6-4AEF-9C9C-057CF64C8E2D}"/>
              </a:ext>
            </a:extLst>
          </p:cNvPr>
          <p:cNvSpPr>
            <a:spLocks noGrp="1"/>
          </p:cNvSpPr>
          <p:nvPr>
            <p:ph type="title"/>
          </p:nvPr>
        </p:nvSpPr>
        <p:spPr>
          <a:xfrm>
            <a:off x="539308" y="365125"/>
            <a:ext cx="11070490" cy="1325563"/>
          </a:xfrm>
        </p:spPr>
        <p:txBody>
          <a:bodyPr/>
          <a:lstStyle/>
          <a:p>
            <a:r>
              <a:rPr lang="en-US" dirty="0" err="1"/>
              <a:t>iSTAR</a:t>
            </a:r>
            <a:r>
              <a:rPr lang="en-US" dirty="0"/>
              <a:t> - Member inbox – Locate your assignment</a:t>
            </a:r>
          </a:p>
        </p:txBody>
      </p:sp>
      <p:sp>
        <p:nvSpPr>
          <p:cNvPr id="14" name="Slide Number Placeholder 13">
            <a:extLst>
              <a:ext uri="{FF2B5EF4-FFF2-40B4-BE49-F238E27FC236}">
                <a16:creationId xmlns:a16="http://schemas.microsoft.com/office/drawing/2014/main" id="{47FB0EFA-9228-4C2B-BC70-5B5C93771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DB9E723-5F92-44E6-C4DF-E10ACC968B04}"/>
              </a:ext>
            </a:extLst>
          </p:cNvPr>
          <p:cNvPicPr>
            <a:picLocks noChangeAspect="1"/>
          </p:cNvPicPr>
          <p:nvPr/>
        </p:nvPicPr>
        <p:blipFill>
          <a:blip r:embed="rId4"/>
          <a:stretch>
            <a:fillRect/>
          </a:stretch>
        </p:blipFill>
        <p:spPr>
          <a:xfrm>
            <a:off x="731519" y="1511825"/>
            <a:ext cx="9013715" cy="4972540"/>
          </a:xfrm>
          <a:prstGeom prst="rect">
            <a:avLst/>
          </a:prstGeom>
        </p:spPr>
      </p:pic>
      <p:sp>
        <p:nvSpPr>
          <p:cNvPr id="5" name="Rectangle 4">
            <a:extLst>
              <a:ext uri="{FF2B5EF4-FFF2-40B4-BE49-F238E27FC236}">
                <a16:creationId xmlns:a16="http://schemas.microsoft.com/office/drawing/2014/main" id="{3910BE9B-E967-510D-735E-218F603004C8}"/>
              </a:ext>
            </a:extLst>
          </p:cNvPr>
          <p:cNvSpPr/>
          <p:nvPr/>
        </p:nvSpPr>
        <p:spPr>
          <a:xfrm>
            <a:off x="655000" y="1511825"/>
            <a:ext cx="1791766" cy="798238"/>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71B525-E474-FFA8-160C-FAE68C7513F9}"/>
              </a:ext>
            </a:extLst>
          </p:cNvPr>
          <p:cNvSpPr/>
          <p:nvPr/>
        </p:nvSpPr>
        <p:spPr>
          <a:xfrm>
            <a:off x="2743200" y="5590496"/>
            <a:ext cx="6882063" cy="365125"/>
          </a:xfrm>
          <a:prstGeom prst="rect">
            <a:avLst/>
          </a:prstGeom>
          <a:solidFill>
            <a:schemeClr val="accent1">
              <a:lumMod val="20000"/>
              <a:lumOff val="80000"/>
            </a:schemeClr>
          </a:solid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15F14C56-A407-47C9-AFEB-F05BA2BF06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851186"/>
            <a:ext cx="609600" cy="609600"/>
          </a:xfrm>
          <a:prstGeom prst="rect">
            <a:avLst/>
          </a:prstGeom>
        </p:spPr>
      </p:pic>
    </p:spTree>
    <p:extLst>
      <p:ext uri="{BB962C8B-B14F-4D97-AF65-F5344CB8AC3E}">
        <p14:creationId xmlns:p14="http://schemas.microsoft.com/office/powerpoint/2010/main" val="1019213662"/>
      </p:ext>
    </p:extLst>
  </p:cSld>
  <p:clrMapOvr>
    <a:masterClrMapping/>
  </p:clrMapOvr>
  <mc:AlternateContent xmlns:mc="http://schemas.openxmlformats.org/markup-compatibility/2006" xmlns:p14="http://schemas.microsoft.com/office/powerpoint/2010/main">
    <mc:Choice Requires="p14">
      <p:transition spd="slow" p14:dur="2000" advTm="28648"/>
    </mc:Choice>
    <mc:Fallback xmlns="">
      <p:transition spd="slow" advTm="2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hapesVTI">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449C04-64B3-4403-94B7-8D2284C38D1B}">
  <ds:schemaRefs>
    <ds:schemaRef ds:uri="http://schemas.microsoft.com/sharepoint/v3/contenttype/forms"/>
  </ds:schemaRefs>
</ds:datastoreItem>
</file>

<file path=customXml/itemProps2.xml><?xml version="1.0" encoding="utf-8"?>
<ds:datastoreItem xmlns:ds="http://schemas.openxmlformats.org/officeDocument/2006/customXml" ds:itemID="{FBDEF148-1770-458F-8F5B-C3D0A278AA9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413533D-8C39-401E-8B75-B1AEEEC56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Shapes presentation</Template>
  <TotalTime>422</TotalTime>
  <Words>1302</Words>
  <Application>Microsoft Office PowerPoint</Application>
  <PresentationFormat>Widescreen</PresentationFormat>
  <Paragraphs>145</Paragraphs>
  <Slides>23</Slides>
  <Notes>1</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Avenir Next LT Pro</vt:lpstr>
      <vt:lpstr>Calibri</vt:lpstr>
      <vt:lpstr>Tw Cen MT</vt:lpstr>
      <vt:lpstr>ShapesVTI</vt:lpstr>
      <vt:lpstr>IRB Member Education for Social Behavioral Full Board Members Continuing Review</vt:lpstr>
      <vt:lpstr>Agenda</vt:lpstr>
      <vt:lpstr>Getting Started</vt:lpstr>
      <vt:lpstr>Guidance for Assignment</vt:lpstr>
      <vt:lpstr>Types of Reviews</vt:lpstr>
      <vt:lpstr>What do I need to get started?</vt:lpstr>
      <vt:lpstr>Who is responsible? Roles clarified:</vt:lpstr>
      <vt:lpstr>iSTAR</vt:lpstr>
      <vt:lpstr>iSTAR - Member inbox – Locate your assignment</vt:lpstr>
      <vt:lpstr>iSTAR – Continuing Review Page</vt:lpstr>
      <vt:lpstr>iSTAR – Continuing Review Application</vt:lpstr>
      <vt:lpstr>iSTAR – Main Study Page </vt:lpstr>
      <vt:lpstr>Under the Reportable Events Tab</vt:lpstr>
      <vt:lpstr>Under the Amendment Tab</vt:lpstr>
      <vt:lpstr>Under the Continuing Review Tab</vt:lpstr>
      <vt:lpstr>Possible thoughts/questions you may have</vt:lpstr>
      <vt:lpstr>What to include in your review</vt:lpstr>
      <vt:lpstr>Review plan for a CR</vt:lpstr>
      <vt:lpstr>Review plan for a CR</vt:lpstr>
      <vt:lpstr>Presentation to committee</vt:lpstr>
      <vt:lpstr>Full Board Meeting - The players</vt:lpstr>
      <vt:lpstr>Presenting your review to the board</vt:lpstr>
      <vt:lpstr>Thank you</vt:lpstr>
    </vt:vector>
  </TitlesOfParts>
  <Company>University of Southern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IRB Member Education Initial Review</dc:title>
  <dc:creator>Michelle Burgett-Moreno</dc:creator>
  <cp:lastModifiedBy>Michelle Burgett-Moreno</cp:lastModifiedBy>
  <cp:revision>45</cp:revision>
  <dcterms:created xsi:type="dcterms:W3CDTF">2023-10-16T23:13:31Z</dcterms:created>
  <dcterms:modified xsi:type="dcterms:W3CDTF">2023-11-02T22:16:28Z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