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</p:sldMasterIdLst>
  <p:notesMasterIdLst>
    <p:notesMasterId r:id="rId29"/>
  </p:notesMasterIdLst>
  <p:sldIdLst>
    <p:sldId id="3825" r:id="rId5"/>
    <p:sldId id="3826" r:id="rId6"/>
    <p:sldId id="3828" r:id="rId7"/>
    <p:sldId id="3839" r:id="rId8"/>
    <p:sldId id="3846" r:id="rId9"/>
    <p:sldId id="3840" r:id="rId10"/>
    <p:sldId id="3855" r:id="rId11"/>
    <p:sldId id="3835" r:id="rId12"/>
    <p:sldId id="3856" r:id="rId13"/>
    <p:sldId id="3791" r:id="rId14"/>
    <p:sldId id="3792" r:id="rId15"/>
    <p:sldId id="3847" r:id="rId16"/>
    <p:sldId id="3845" r:id="rId17"/>
    <p:sldId id="3848" r:id="rId18"/>
    <p:sldId id="3844" r:id="rId19"/>
    <p:sldId id="3849" r:id="rId20"/>
    <p:sldId id="3836" r:id="rId21"/>
    <p:sldId id="3843" r:id="rId22"/>
    <p:sldId id="3833" r:id="rId23"/>
    <p:sldId id="3841" r:id="rId24"/>
    <p:sldId id="3837" r:id="rId25"/>
    <p:sldId id="3830" r:id="rId26"/>
    <p:sldId id="3838" r:id="rId27"/>
    <p:sldId id="383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D1BDCCCA-5AB8-A684-1D13-1E20E27180F2}" name="Janet Morris" initials="JM" userId="S::janetmor@provost.usc.edu::35b41907-dba2-42dc-ace0-a697bf8e0e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08" y="726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8ACE8E-34F4-43E6-BB2E-1809B1CC58DC}">
      <dgm:prSet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i="0" u="none" dirty="0"/>
            <a:t>Summarize the study: Why, who, what, and where. </a:t>
          </a:r>
          <a:endParaRPr lang="en-US" dirty="0"/>
        </a:p>
      </dgm:t>
    </dgm:pt>
    <dgm:pt modelId="{49F555B2-B165-4CB6-8578-DF4BCD791ABF}" type="parTrans" cxnId="{8327A44B-5326-4A8B-9B23-A3D3C09A16F3}">
      <dgm:prSet/>
      <dgm:spPr/>
      <dgm:t>
        <a:bodyPr/>
        <a:lstStyle/>
        <a:p>
          <a:endParaRPr lang="en-US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0F6BA1FB-59E5-4F16-A7B4-1533BB1F09E4}">
      <dgm:prSet/>
      <dgm:spPr>
        <a:solidFill>
          <a:schemeClr val="accent2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What are the risks? Have they been minimized? Are they in relation to benefit? Is the benefit direct or indirect? </a:t>
          </a:r>
        </a:p>
        <a:p>
          <a:endParaRPr lang="en-US" dirty="0"/>
        </a:p>
      </dgm:t>
    </dgm:pt>
    <dgm:pt modelId="{6A557BB1-C0DD-44CB-8745-CE5481476209}" type="parTrans" cxnId="{F0FA65E5-FB81-4E7A-9467-65363565F4A0}">
      <dgm:prSet/>
      <dgm:spPr/>
      <dgm:t>
        <a:bodyPr/>
        <a:lstStyle/>
        <a:p>
          <a:endParaRPr lang="en-US"/>
        </a:p>
      </dgm:t>
    </dgm:pt>
    <dgm:pt modelId="{7DBF5CB5-29DD-4671-A0F3-981D48571500}" type="sibTrans" cxnId="{F0FA65E5-FB81-4E7A-9467-65363565F4A0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1D096F01-AEA8-401D-8348-98E9A81F3CE0}">
      <dgm:prSet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dirty="0"/>
            <a:t>Is the recruitment appropriate? Is it equitable? Are there any conflicts or potential for influence/coercion?</a:t>
          </a:r>
        </a:p>
        <a:p>
          <a:endParaRPr lang="en-US" dirty="0"/>
        </a:p>
      </dgm:t>
    </dgm:pt>
    <dgm:pt modelId="{AB9DA1CE-0370-48BB-8362-3A4CBF7FFB29}" type="parTrans" cxnId="{FD2381C0-DA6F-4859-90D6-313730044E7C}">
      <dgm:prSet/>
      <dgm:spPr/>
      <dgm:t>
        <a:bodyPr/>
        <a:lstStyle/>
        <a:p>
          <a:endParaRPr lang="en-US"/>
        </a:p>
      </dgm:t>
    </dgm:pt>
    <dgm:pt modelId="{6088456C-4B73-4948-985C-DD954DEF44EF}" type="sibTrans" cxnId="{FD2381C0-DA6F-4859-90D6-313730044E7C}">
      <dgm:prSet phldrT="3" phldr="0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 dirty="0"/>
            <a:t>3</a:t>
          </a:r>
        </a:p>
      </dgm:t>
    </dgm:pt>
    <dgm:pt modelId="{DE16CBB4-D3F4-44AD-8379-3A5D78B889D5}">
      <dgm:prSet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i="0" u="none" dirty="0"/>
            <a:t>Is the consent clear and focused? Is it understandable to the participant population?</a:t>
          </a:r>
          <a:endParaRPr lang="en-US" dirty="0"/>
        </a:p>
      </dgm:t>
    </dgm:pt>
    <dgm:pt modelId="{917142D8-7514-46BB-B61D-8633F0189C31}" type="parTrans" cxnId="{058D75E7-8E09-41CE-ADFC-EEAD1556353B}">
      <dgm:prSet/>
      <dgm:spPr/>
      <dgm:t>
        <a:bodyPr/>
        <a:lstStyle/>
        <a:p>
          <a:endParaRPr lang="en-US"/>
        </a:p>
      </dgm:t>
    </dgm:pt>
    <dgm:pt modelId="{C2728830-9A00-4764-A9F1-670DDF9E57B3}" type="sibTrans" cxnId="{058D75E7-8E09-41CE-ADFC-EEAD1556353B}">
      <dgm:prSet phldrT="4" phldr="0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/>
            <a:t>4</a:t>
          </a:r>
          <a:endParaRPr lang="en-US" dirty="0"/>
        </a:p>
      </dgm:t>
    </dgm:pt>
    <dgm:pt modelId="{F7B81412-5EAE-488C-9259-0FA0EB0F090B}">
      <dgm:prSet/>
      <dgm:spPr>
        <a:solidFill>
          <a:schemeClr val="accent6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b="0" i="0" u="none" dirty="0"/>
            <a:t>What are the regulatory determinations? Do you recommend approval? </a:t>
          </a:r>
          <a:endParaRPr lang="en-US" dirty="0"/>
        </a:p>
      </dgm:t>
    </dgm:pt>
    <dgm:pt modelId="{C9E63F01-62A4-4331-A67D-7FE563CE9D07}" type="parTrans" cxnId="{AD7281BE-8A99-43C0-9016-4082EB985BF2}">
      <dgm:prSet/>
      <dgm:spPr/>
      <dgm:t>
        <a:bodyPr/>
        <a:lstStyle/>
        <a:p>
          <a:endParaRPr lang="en-US"/>
        </a:p>
      </dgm:t>
    </dgm:pt>
    <dgm:pt modelId="{32E76676-0672-4988-9FB1-308093FF8D5C}" type="sibTrans" cxnId="{AD7281BE-8A99-43C0-9016-4082EB985BF2}">
      <dgm:prSet phldrT="5" phldr="0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en-US"/>
            <a:t>5</a:t>
          </a:r>
          <a:endParaRPr lang="en-US" dirty="0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5"/>
      <dgm:spPr/>
    </dgm:pt>
    <dgm:pt modelId="{9C3A7F13-9585-42DF-AD32-B56F82B123C8}" type="pres">
      <dgm:prSet presAssocID="{C54063C4-24CD-4834-9424-53756AE38C6B}" presName="sibTransNodeCircle" presStyleLbl="alignNode1" presStyleIdx="0" presStyleCnt="10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10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5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B75A207A-E561-4A33-8860-3580568F46B8}" type="pres">
      <dgm:prSet presAssocID="{0F6BA1FB-59E5-4F16-A7B4-1533BB1F09E4}" presName="compositeNode" presStyleCnt="0">
        <dgm:presLayoutVars>
          <dgm:bulletEnabled val="1"/>
        </dgm:presLayoutVars>
      </dgm:prSet>
      <dgm:spPr/>
    </dgm:pt>
    <dgm:pt modelId="{02F7283A-0FC3-4AF1-AA94-0270DC0B1C33}" type="pres">
      <dgm:prSet presAssocID="{0F6BA1FB-59E5-4F16-A7B4-1533BB1F09E4}" presName="bgRect" presStyleLbl="bgAccFollowNode1" presStyleIdx="1" presStyleCnt="5"/>
      <dgm:spPr/>
    </dgm:pt>
    <dgm:pt modelId="{C08FC467-91FE-48BD-B243-273925C2B75A}" type="pres">
      <dgm:prSet presAssocID="{7DBF5CB5-29DD-4671-A0F3-981D48571500}" presName="sibTransNodeCircle" presStyleLbl="alignNode1" presStyleIdx="2" presStyleCnt="10">
        <dgm:presLayoutVars>
          <dgm:chMax val="0"/>
          <dgm:bulletEnabled/>
        </dgm:presLayoutVars>
      </dgm:prSet>
      <dgm:spPr/>
    </dgm:pt>
    <dgm:pt modelId="{DE393E47-CBB6-4D77-A342-C9AFD9FC8CB6}" type="pres">
      <dgm:prSet presAssocID="{0F6BA1FB-59E5-4F16-A7B4-1533BB1F09E4}" presName="bottomLine" presStyleLbl="alignNode1" presStyleIdx="3" presStyleCnt="10">
        <dgm:presLayoutVars/>
      </dgm:prSet>
      <dgm:spPr>
        <a:ln>
          <a:solidFill>
            <a:schemeClr val="accent2"/>
          </a:solidFill>
        </a:ln>
      </dgm:spPr>
    </dgm:pt>
    <dgm:pt modelId="{6209B655-7BD8-4C2E-802B-7A837190A817}" type="pres">
      <dgm:prSet presAssocID="{0F6BA1FB-59E5-4F16-A7B4-1533BB1F09E4}" presName="nodeText" presStyleLbl="bgAccFollowNode1" presStyleIdx="1" presStyleCnt="5">
        <dgm:presLayoutVars>
          <dgm:bulletEnabled val="1"/>
        </dgm:presLayoutVars>
      </dgm:prSet>
      <dgm:spPr/>
    </dgm:pt>
    <dgm:pt modelId="{44DA27FB-BF39-4511-84EF-E3EA3F12D2B6}" type="pres">
      <dgm:prSet presAssocID="{7DBF5CB5-29DD-4671-A0F3-981D48571500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2" presStyleCnt="5"/>
      <dgm:spPr/>
    </dgm:pt>
    <dgm:pt modelId="{4104A2F1-FB99-4C42-8067-46B8EEEC9610}" type="pres">
      <dgm:prSet presAssocID="{6088456C-4B73-4948-985C-DD954DEF44EF}" presName="sibTransNodeCircle" presStyleLbl="alignNode1" presStyleIdx="4" presStyleCnt="10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5" presStyleCnt="10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2" presStyleCnt="5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3" presStyleCnt="5"/>
      <dgm:spPr/>
    </dgm:pt>
    <dgm:pt modelId="{AC6B335A-D8B4-46D8-93DE-B9EF1773F6AC}" type="pres">
      <dgm:prSet presAssocID="{C2728830-9A00-4764-A9F1-670DDF9E57B3}" presName="sibTransNodeCircle" presStyleLbl="alignNode1" presStyleIdx="6" presStyleCnt="10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7" presStyleCnt="10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3" presStyleCnt="5">
        <dgm:presLayoutVars>
          <dgm:bulletEnabled val="1"/>
        </dgm:presLayoutVars>
      </dgm:prSet>
      <dgm:spPr/>
    </dgm:pt>
    <dgm:pt modelId="{4BE79C5F-B252-4C81-B7E8-356A6349584C}" type="pres">
      <dgm:prSet presAssocID="{C2728830-9A00-4764-A9F1-670DDF9E57B3}" presName="sibTrans" presStyleCnt="0"/>
      <dgm:spPr/>
    </dgm:pt>
    <dgm:pt modelId="{11D9C427-A430-492A-BD3C-E4D081DA46F5}" type="pres">
      <dgm:prSet presAssocID="{F7B81412-5EAE-488C-9259-0FA0EB0F090B}" presName="compositeNode" presStyleCnt="0">
        <dgm:presLayoutVars>
          <dgm:bulletEnabled val="1"/>
        </dgm:presLayoutVars>
      </dgm:prSet>
      <dgm:spPr/>
    </dgm:pt>
    <dgm:pt modelId="{4795DD00-81CA-4D89-AAC9-9CB098B4E837}" type="pres">
      <dgm:prSet presAssocID="{F7B81412-5EAE-488C-9259-0FA0EB0F090B}" presName="bgRect" presStyleLbl="bgAccFollowNode1" presStyleIdx="4" presStyleCnt="5"/>
      <dgm:spPr/>
    </dgm:pt>
    <dgm:pt modelId="{06772805-3643-43C2-9C80-F43268C57C20}" type="pres">
      <dgm:prSet presAssocID="{32E76676-0672-4988-9FB1-308093FF8D5C}" presName="sibTransNodeCircle" presStyleLbl="alignNode1" presStyleIdx="8" presStyleCnt="10">
        <dgm:presLayoutVars>
          <dgm:chMax val="0"/>
          <dgm:bulletEnabled/>
        </dgm:presLayoutVars>
      </dgm:prSet>
      <dgm:spPr/>
    </dgm:pt>
    <dgm:pt modelId="{77F59A8B-7684-4E29-B44F-B0F96367FE70}" type="pres">
      <dgm:prSet presAssocID="{F7B81412-5EAE-488C-9259-0FA0EB0F090B}" presName="bottomLine" presStyleLbl="alignNode1" presStyleIdx="9" presStyleCnt="10">
        <dgm:presLayoutVars/>
      </dgm:prSet>
      <dgm:spPr/>
    </dgm:pt>
    <dgm:pt modelId="{80C8596E-ABE7-41A1-8A35-72244067CF90}" type="pres">
      <dgm:prSet presAssocID="{F7B81412-5EAE-488C-9259-0FA0EB0F090B}" presName="nodeText" presStyleLbl="bgAccFollowNode1" presStyleIdx="4" presStyleCnt="5">
        <dgm:presLayoutVars>
          <dgm:bulletEnabled val="1"/>
        </dgm:presLayoutVars>
      </dgm:prSet>
      <dgm:spPr/>
    </dgm:pt>
  </dgm:ptLst>
  <dgm:cxnLst>
    <dgm:cxn modelId="{10EAB407-DDBC-4E09-A41B-36376F2BB005}" type="presOf" srcId="{32E76676-0672-4988-9FB1-308093FF8D5C}" destId="{06772805-3643-43C2-9C80-F43268C57C20}" srcOrd="0" destOrd="0" presId="urn:microsoft.com/office/officeart/2016/7/layout/BasicLinearProcessNumbered#1"/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500C1428-BAD2-4EA1-AAAB-CD4D6F648C0B}" type="presOf" srcId="{0F6BA1FB-59E5-4F16-A7B4-1533BB1F09E4}" destId="{02F7283A-0FC3-4AF1-AA94-0270DC0B1C33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F4BF496B-2EAC-4B21-A290-8C4A35AC4213}" type="presOf" srcId="{7DBF5CB5-29DD-4671-A0F3-981D48571500}" destId="{C08FC467-91FE-48BD-B243-273925C2B75A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2E8EE86D-D18A-48C5-817B-661FEDBE5EB5}" type="presOf" srcId="{0F6BA1FB-59E5-4F16-A7B4-1533BB1F09E4}" destId="{6209B655-7BD8-4C2E-802B-7A837190A817}" srcOrd="1" destOrd="0" presId="urn:microsoft.com/office/officeart/2016/7/layout/BasicLinearProcessNumbered#1"/>
    <dgm:cxn modelId="{7B7DC85A-1097-4B13-A457-5376A39A58E2}" type="presOf" srcId="{F7B81412-5EAE-488C-9259-0FA0EB0F090B}" destId="{80C8596E-ABE7-41A1-8A35-72244067CF90}" srcOrd="1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451EA9B5-F1ED-4BC6-8C22-CD5C870E657E}" type="presOf" srcId="{F7B81412-5EAE-488C-9259-0FA0EB0F090B}" destId="{4795DD00-81CA-4D89-AAC9-9CB098B4E837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AD7281BE-8A99-43C0-9016-4082EB985BF2}" srcId="{0F5B3066-540F-4606-ADEC-65EB1C3E9627}" destId="{F7B81412-5EAE-488C-9259-0FA0EB0F090B}" srcOrd="4" destOrd="0" parTransId="{C9E63F01-62A4-4331-A67D-7FE563CE9D07}" sibTransId="{32E76676-0672-4988-9FB1-308093FF8D5C}"/>
    <dgm:cxn modelId="{FD2381C0-DA6F-4859-90D6-313730044E7C}" srcId="{0F5B3066-540F-4606-ADEC-65EB1C3E9627}" destId="{1D096F01-AEA8-401D-8348-98E9A81F3CE0}" srcOrd="2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F0FA65E5-FB81-4E7A-9467-65363565F4A0}" srcId="{0F5B3066-540F-4606-ADEC-65EB1C3E9627}" destId="{0F6BA1FB-59E5-4F16-A7B4-1533BB1F09E4}" srcOrd="1" destOrd="0" parTransId="{6A557BB1-C0DD-44CB-8745-CE5481476209}" sibTransId="{7DBF5CB5-29DD-4671-A0F3-981D48571500}"/>
    <dgm:cxn modelId="{058D75E7-8E09-41CE-ADFC-EEAD1556353B}" srcId="{0F5B3066-540F-4606-ADEC-65EB1C3E9627}" destId="{DE16CBB4-D3F4-44AD-8379-3A5D78B889D5}" srcOrd="3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16E156BA-CA11-45E4-B5EA-B4F3067B424F}" type="presParOf" srcId="{869C0C7E-BD0C-4E5F-8D96-6B8EEC39B952}" destId="{B75A207A-E561-4A33-8860-3580568F46B8}" srcOrd="2" destOrd="0" presId="urn:microsoft.com/office/officeart/2016/7/layout/BasicLinearProcessNumbered#1"/>
    <dgm:cxn modelId="{63957AA2-61FB-47C5-9B97-06D23CB5FDF5}" type="presParOf" srcId="{B75A207A-E561-4A33-8860-3580568F46B8}" destId="{02F7283A-0FC3-4AF1-AA94-0270DC0B1C33}" srcOrd="0" destOrd="0" presId="urn:microsoft.com/office/officeart/2016/7/layout/BasicLinearProcessNumbered#1"/>
    <dgm:cxn modelId="{3099F022-A87D-4FA3-8BC3-9575F846BC44}" type="presParOf" srcId="{B75A207A-E561-4A33-8860-3580568F46B8}" destId="{C08FC467-91FE-48BD-B243-273925C2B75A}" srcOrd="1" destOrd="0" presId="urn:microsoft.com/office/officeart/2016/7/layout/BasicLinearProcessNumbered#1"/>
    <dgm:cxn modelId="{A2E37B9F-7D4B-49D4-AF46-9A540F2ACE59}" type="presParOf" srcId="{B75A207A-E561-4A33-8860-3580568F46B8}" destId="{DE393E47-CBB6-4D77-A342-C9AFD9FC8CB6}" srcOrd="2" destOrd="0" presId="urn:microsoft.com/office/officeart/2016/7/layout/BasicLinearProcessNumbered#1"/>
    <dgm:cxn modelId="{3374E4EC-7EA8-47C5-B2E6-92A2F8FDFB7F}" type="presParOf" srcId="{B75A207A-E561-4A33-8860-3580568F46B8}" destId="{6209B655-7BD8-4C2E-802B-7A837190A817}" srcOrd="3" destOrd="0" presId="urn:microsoft.com/office/officeart/2016/7/layout/BasicLinearProcessNumbered#1"/>
    <dgm:cxn modelId="{64EBAD3F-E38B-4135-AAA2-C165246599F7}" type="presParOf" srcId="{869C0C7E-BD0C-4E5F-8D96-6B8EEC39B952}" destId="{44DA27FB-BF39-4511-84EF-E3EA3F12D2B6}" srcOrd="3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4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5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6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  <dgm:cxn modelId="{4796AC81-FE2B-441F-A0B6-C344625F6E96}" type="presParOf" srcId="{869C0C7E-BD0C-4E5F-8D96-6B8EEC39B952}" destId="{4BE79C5F-B252-4C81-B7E8-356A6349584C}" srcOrd="7" destOrd="0" presId="urn:microsoft.com/office/officeart/2016/7/layout/BasicLinearProcessNumbered#1"/>
    <dgm:cxn modelId="{F640017D-6D0A-4410-A66B-828F2066B1C3}" type="presParOf" srcId="{869C0C7E-BD0C-4E5F-8D96-6B8EEC39B952}" destId="{11D9C427-A430-492A-BD3C-E4D081DA46F5}" srcOrd="8" destOrd="0" presId="urn:microsoft.com/office/officeart/2016/7/layout/BasicLinearProcessNumbered#1"/>
    <dgm:cxn modelId="{3F5AE0F2-FA72-4C37-BCFA-A61C660A8759}" type="presParOf" srcId="{11D9C427-A430-492A-BD3C-E4D081DA46F5}" destId="{4795DD00-81CA-4D89-AAC9-9CB098B4E837}" srcOrd="0" destOrd="0" presId="urn:microsoft.com/office/officeart/2016/7/layout/BasicLinearProcessNumbered#1"/>
    <dgm:cxn modelId="{D1D3C516-0A96-4C35-8949-341CF221BBD1}" type="presParOf" srcId="{11D9C427-A430-492A-BD3C-E4D081DA46F5}" destId="{06772805-3643-43C2-9C80-F43268C57C20}" srcOrd="1" destOrd="0" presId="urn:microsoft.com/office/officeart/2016/7/layout/BasicLinearProcessNumbered#1"/>
    <dgm:cxn modelId="{A39F6DBC-EC8C-42B3-9D5B-962E5C23F626}" type="presParOf" srcId="{11D9C427-A430-492A-BD3C-E4D081DA46F5}" destId="{77F59A8B-7684-4E29-B44F-B0F96367FE70}" srcOrd="2" destOrd="0" presId="urn:microsoft.com/office/officeart/2016/7/layout/BasicLinearProcessNumbered#1"/>
    <dgm:cxn modelId="{37B3E4C3-947D-462B-A3DF-A33AAEB8FA1C}" type="presParOf" srcId="{11D9C427-A430-492A-BD3C-E4D081DA46F5}" destId="{80C8596E-ABE7-41A1-8A35-72244067CF90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3484" y="517200"/>
          <a:ext cx="1886775" cy="2641486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u="none" kern="1200" dirty="0"/>
            <a:t>Summarize the study: Why, who, what, and where. </a:t>
          </a:r>
          <a:endParaRPr lang="en-US" sz="1100" kern="1200" dirty="0"/>
        </a:p>
      </dsp:txBody>
      <dsp:txXfrm>
        <a:off x="3484" y="1520965"/>
        <a:ext cx="1886775" cy="1584891"/>
      </dsp:txXfrm>
    </dsp:sp>
    <dsp:sp modelId="{9C3A7F13-9585-42DF-AD32-B56F82B123C8}">
      <dsp:nvSpPr>
        <dsp:cNvPr id="0" name=""/>
        <dsp:cNvSpPr/>
      </dsp:nvSpPr>
      <dsp:spPr>
        <a:xfrm>
          <a:off x="550649" y="781349"/>
          <a:ext cx="792445" cy="792445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</a:t>
          </a:r>
          <a:endParaRPr lang="en-US" sz="3800" kern="1200" dirty="0"/>
        </a:p>
      </dsp:txBody>
      <dsp:txXfrm>
        <a:off x="666700" y="897400"/>
        <a:ext cx="560343" cy="560343"/>
      </dsp:txXfrm>
    </dsp:sp>
    <dsp:sp modelId="{923B2301-552B-45D2-9EF0-53A10AA17FC6}">
      <dsp:nvSpPr>
        <dsp:cNvPr id="0" name=""/>
        <dsp:cNvSpPr/>
      </dsp:nvSpPr>
      <dsp:spPr>
        <a:xfrm>
          <a:off x="3484" y="3158615"/>
          <a:ext cx="188677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F7283A-0FC3-4AF1-AA94-0270DC0B1C33}">
      <dsp:nvSpPr>
        <dsp:cNvPr id="0" name=""/>
        <dsp:cNvSpPr/>
      </dsp:nvSpPr>
      <dsp:spPr>
        <a:xfrm>
          <a:off x="2078938" y="517200"/>
          <a:ext cx="1886775" cy="2641486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What are the risks? Have they been minimized? Are they in relation to benefit? Is the benefit direct or indirect?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078938" y="1520965"/>
        <a:ext cx="1886775" cy="1584891"/>
      </dsp:txXfrm>
    </dsp:sp>
    <dsp:sp modelId="{C08FC467-91FE-48BD-B243-273925C2B75A}">
      <dsp:nvSpPr>
        <dsp:cNvPr id="0" name=""/>
        <dsp:cNvSpPr/>
      </dsp:nvSpPr>
      <dsp:spPr>
        <a:xfrm>
          <a:off x="2626103" y="781349"/>
          <a:ext cx="792445" cy="792445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</a:t>
          </a:r>
          <a:endParaRPr lang="en-US" sz="3800" kern="1200" dirty="0"/>
        </a:p>
      </dsp:txBody>
      <dsp:txXfrm>
        <a:off x="2742154" y="897400"/>
        <a:ext cx="560343" cy="560343"/>
      </dsp:txXfrm>
    </dsp:sp>
    <dsp:sp modelId="{DE393E47-CBB6-4D77-A342-C9AFD9FC8CB6}">
      <dsp:nvSpPr>
        <dsp:cNvPr id="0" name=""/>
        <dsp:cNvSpPr/>
      </dsp:nvSpPr>
      <dsp:spPr>
        <a:xfrm>
          <a:off x="2078938" y="3158615"/>
          <a:ext cx="188677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4154392" y="517200"/>
          <a:ext cx="1886775" cy="2641486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Is the recruitment appropriate? Is it equitable? Are there any conflicts or potential for influence/coercion?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4154392" y="1520965"/>
        <a:ext cx="1886775" cy="1584891"/>
      </dsp:txXfrm>
    </dsp:sp>
    <dsp:sp modelId="{4104A2F1-FB99-4C42-8067-46B8EEEC9610}">
      <dsp:nvSpPr>
        <dsp:cNvPr id="0" name=""/>
        <dsp:cNvSpPr/>
      </dsp:nvSpPr>
      <dsp:spPr>
        <a:xfrm>
          <a:off x="4701557" y="781349"/>
          <a:ext cx="792445" cy="792445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3</a:t>
          </a:r>
        </a:p>
      </dsp:txBody>
      <dsp:txXfrm>
        <a:off x="4817608" y="897400"/>
        <a:ext cx="560343" cy="560343"/>
      </dsp:txXfrm>
    </dsp:sp>
    <dsp:sp modelId="{2EB92C72-3528-4913-AFF6-FF0B4F338399}">
      <dsp:nvSpPr>
        <dsp:cNvPr id="0" name=""/>
        <dsp:cNvSpPr/>
      </dsp:nvSpPr>
      <dsp:spPr>
        <a:xfrm>
          <a:off x="4154392" y="3158615"/>
          <a:ext cx="1886775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6229845" y="517200"/>
          <a:ext cx="1886775" cy="2641486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u="none" kern="1200" dirty="0"/>
            <a:t>Is the consent clear and focused? Is it understandable to the participant population?</a:t>
          </a:r>
          <a:endParaRPr lang="en-US" sz="1100" kern="1200" dirty="0"/>
        </a:p>
      </dsp:txBody>
      <dsp:txXfrm>
        <a:off x="6229845" y="1520965"/>
        <a:ext cx="1886775" cy="1584891"/>
      </dsp:txXfrm>
    </dsp:sp>
    <dsp:sp modelId="{AC6B335A-D8B4-46D8-93DE-B9EF1773F6AC}">
      <dsp:nvSpPr>
        <dsp:cNvPr id="0" name=""/>
        <dsp:cNvSpPr/>
      </dsp:nvSpPr>
      <dsp:spPr>
        <a:xfrm>
          <a:off x="6777010" y="781349"/>
          <a:ext cx="792445" cy="792445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</a:t>
          </a:r>
          <a:endParaRPr lang="en-US" sz="3800" kern="1200" dirty="0"/>
        </a:p>
      </dsp:txBody>
      <dsp:txXfrm>
        <a:off x="6893061" y="897400"/>
        <a:ext cx="560343" cy="560343"/>
      </dsp:txXfrm>
    </dsp:sp>
    <dsp:sp modelId="{7B3E0A16-DB85-46CA-87D6-4D39F6DBFC52}">
      <dsp:nvSpPr>
        <dsp:cNvPr id="0" name=""/>
        <dsp:cNvSpPr/>
      </dsp:nvSpPr>
      <dsp:spPr>
        <a:xfrm>
          <a:off x="6229845" y="3158615"/>
          <a:ext cx="188677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5DD00-81CA-4D89-AAC9-9CB098B4E837}">
      <dsp:nvSpPr>
        <dsp:cNvPr id="0" name=""/>
        <dsp:cNvSpPr/>
      </dsp:nvSpPr>
      <dsp:spPr>
        <a:xfrm>
          <a:off x="8305299" y="517200"/>
          <a:ext cx="1886775" cy="2641486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100" tIns="330200" rIns="147100" bIns="33020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u="none" kern="1200" dirty="0"/>
            <a:t>What are the regulatory determinations? Do you recommend approval? </a:t>
          </a:r>
          <a:endParaRPr lang="en-US" sz="1100" kern="1200" dirty="0"/>
        </a:p>
      </dsp:txBody>
      <dsp:txXfrm>
        <a:off x="8305299" y="1520965"/>
        <a:ext cx="1886775" cy="1584891"/>
      </dsp:txXfrm>
    </dsp:sp>
    <dsp:sp modelId="{06772805-3643-43C2-9C80-F43268C57C20}">
      <dsp:nvSpPr>
        <dsp:cNvPr id="0" name=""/>
        <dsp:cNvSpPr/>
      </dsp:nvSpPr>
      <dsp:spPr>
        <a:xfrm>
          <a:off x="8852464" y="781349"/>
          <a:ext cx="792445" cy="792445"/>
        </a:xfrm>
        <a:prstGeom prst="ellipse">
          <a:avLst/>
        </a:prstGeom>
        <a:solidFill>
          <a:schemeClr val="accent6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782" tIns="12700" rIns="61782" bIns="1270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5</a:t>
          </a:r>
          <a:endParaRPr lang="en-US" sz="3800" kern="1200" dirty="0"/>
        </a:p>
      </dsp:txBody>
      <dsp:txXfrm>
        <a:off x="8968515" y="897400"/>
        <a:ext cx="560343" cy="560343"/>
      </dsp:txXfrm>
    </dsp:sp>
    <dsp:sp modelId="{77F59A8B-7684-4E29-B44F-B0F96367FE70}">
      <dsp:nvSpPr>
        <dsp:cNvPr id="0" name=""/>
        <dsp:cNvSpPr/>
      </dsp:nvSpPr>
      <dsp:spPr>
        <a:xfrm>
          <a:off x="8305299" y="3158615"/>
          <a:ext cx="1886775" cy="7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hyperlink" Target="https://hrpp.usc.edu/irb/forms-and-templat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hyperlink" Target="https://hrpp.usc.edu/irb/forms-and-templates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5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836-40C5-46C2-81BA-21AA27176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4467" y="2743200"/>
            <a:ext cx="7021565" cy="23865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IRB Member Education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for Social Behavioral Full Board Members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Initial Review</a:t>
            </a:r>
            <a:endParaRPr lang="en-US" sz="3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C61331C-8854-34C6-4FC6-97BBB33482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4467" y="5599416"/>
            <a:ext cx="7021565" cy="61850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This slide deck includes audio which can be accessed in “presentation mode” or by clicking on the speaker icon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096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3A889-81E0-ECCD-AF5A-F929CECD1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511825"/>
            <a:ext cx="8248061" cy="470805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78514DD-3FC6-4AEF-9C9C-057CF64C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08" y="365125"/>
            <a:ext cx="7074275" cy="1325563"/>
          </a:xfrm>
        </p:spPr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– Main Study Page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10BE9B-E967-510D-735E-218F603004C8}"/>
              </a:ext>
            </a:extLst>
          </p:cNvPr>
          <p:cNvSpPr/>
          <p:nvPr/>
        </p:nvSpPr>
        <p:spPr>
          <a:xfrm>
            <a:off x="934133" y="2541068"/>
            <a:ext cx="1703189" cy="30657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143D75-9D1D-EB73-87C8-93D21C2AC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0"/>
    </mc:Choice>
    <mc:Fallback xmlns="">
      <p:transition spd="slow" advTm="14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- Study Application – Protocol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8962B-2DE1-2308-F9DB-A378A7D1D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6" y="1499927"/>
            <a:ext cx="8966493" cy="42298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2CABD4-95B4-A5F6-ADB1-A9D935E3C406}"/>
              </a:ext>
            </a:extLst>
          </p:cNvPr>
          <p:cNvSpPr/>
          <p:nvPr/>
        </p:nvSpPr>
        <p:spPr>
          <a:xfrm>
            <a:off x="539496" y="3003082"/>
            <a:ext cx="4196133" cy="160741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2A2FCC-766D-7F1E-7B67-620C3EAE4D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8827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23"/>
    </mc:Choice>
    <mc:Fallback xmlns="">
      <p:transition spd="slow" advTm="18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2" y="1186273"/>
            <a:ext cx="5130798" cy="27504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4"/>
              </a:rPr>
              <a:t>Social Behavioral Protocol</a:t>
            </a:r>
            <a:b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4"/>
              </a:rPr>
            </a:b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4"/>
              </a:rPr>
              <a:t>Template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A5A98-9DDA-EE75-4CD0-F3CA8EDAB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1036701"/>
            <a:ext cx="5452533" cy="4784597"/>
          </a:xfrm>
          <a:custGeom>
            <a:avLst/>
            <a:gdLst/>
            <a:ahLst/>
            <a:cxnLst/>
            <a:rect l="l" t="t" r="r" b="b"/>
            <a:pathLst>
              <a:path w="5227983" h="3454842">
                <a:moveTo>
                  <a:pt x="102712" y="0"/>
                </a:moveTo>
                <a:lnTo>
                  <a:pt x="5125271" y="0"/>
                </a:lnTo>
                <a:cubicBezTo>
                  <a:pt x="5181997" y="0"/>
                  <a:pt x="5227983" y="45986"/>
                  <a:pt x="5227983" y="102712"/>
                </a:cubicBezTo>
                <a:lnTo>
                  <a:pt x="5227983" y="3352130"/>
                </a:lnTo>
                <a:cubicBezTo>
                  <a:pt x="5227983" y="3408856"/>
                  <a:pt x="5181997" y="3454842"/>
                  <a:pt x="5125271" y="3454842"/>
                </a:cubicBezTo>
                <a:lnTo>
                  <a:pt x="102712" y="3454842"/>
                </a:lnTo>
                <a:cubicBezTo>
                  <a:pt x="45986" y="3454842"/>
                  <a:pt x="0" y="3408856"/>
                  <a:pt x="0" y="3352130"/>
                </a:cubicBezTo>
                <a:lnTo>
                  <a:pt x="0" y="102712"/>
                </a:lnTo>
                <a:cubicBezTo>
                  <a:pt x="0" y="45986"/>
                  <a:pt x="45986" y="0"/>
                  <a:pt x="102712" y="0"/>
                </a:cubicBezTo>
                <a:close/>
              </a:path>
            </a:pathLst>
          </a:cu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2D267A-DB33-C661-B18B-55CF35023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38933" y="5764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7"/>
    </mc:Choice>
    <mc:Fallback xmlns="">
      <p:transition spd="slow" advTm="1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814304" cy="1325563"/>
          </a:xfrm>
        </p:spPr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- Study Application – Methods/Materials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33585B-D040-AC12-B01B-BCEF6CAB7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84" y="1375890"/>
            <a:ext cx="7601784" cy="3842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ED2C60-05AB-D68B-EF0E-1250D5CCA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162" y="4177364"/>
            <a:ext cx="7347038" cy="23615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EB0C28-66C4-049B-9C0E-F64ABE8E157F}"/>
              </a:ext>
            </a:extLst>
          </p:cNvPr>
          <p:cNvSpPr/>
          <p:nvPr/>
        </p:nvSpPr>
        <p:spPr>
          <a:xfrm>
            <a:off x="539496" y="1992430"/>
            <a:ext cx="2203703" cy="218493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95EB8D-6746-3025-28D1-21DC582D1E6A}"/>
              </a:ext>
            </a:extLst>
          </p:cNvPr>
          <p:cNvSpPr/>
          <p:nvPr/>
        </p:nvSpPr>
        <p:spPr>
          <a:xfrm>
            <a:off x="3042867" y="5250581"/>
            <a:ext cx="2366531" cy="110576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FE986B-6E17-F0C3-83E4-2818B62D1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803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08"/>
    </mc:Choice>
    <mc:Fallback xmlns="">
      <p:transition spd="slow" advTm="34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- Study Application – Recruitment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B3D802-0550-57F6-7DCF-D2951349F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96" y="1432300"/>
            <a:ext cx="2717233" cy="399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EB0C28-66C4-049B-9C0E-F64ABE8E157F}"/>
              </a:ext>
            </a:extLst>
          </p:cNvPr>
          <p:cNvSpPr/>
          <p:nvPr/>
        </p:nvSpPr>
        <p:spPr>
          <a:xfrm>
            <a:off x="743563" y="2367815"/>
            <a:ext cx="2211392" cy="39004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54AC1D-486F-F54A-69B6-404E743F5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796" y="2446799"/>
            <a:ext cx="5582429" cy="17718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95EB8D-6746-3025-28D1-21DC582D1E6A}"/>
              </a:ext>
            </a:extLst>
          </p:cNvPr>
          <p:cNvSpPr/>
          <p:nvPr/>
        </p:nvSpPr>
        <p:spPr>
          <a:xfrm>
            <a:off x="3984859" y="3715351"/>
            <a:ext cx="2977414" cy="42959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943805-9E51-C72A-E3B8-188ED6DC5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8279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9"/>
    </mc:Choice>
    <mc:Fallback xmlns="">
      <p:transition spd="slow" advTm="32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- Study Application - Consent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A062C-C62A-8167-2CAB-5A9F28DF74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073"/>
          <a:stretch/>
        </p:blipFill>
        <p:spPr>
          <a:xfrm>
            <a:off x="62731" y="1505029"/>
            <a:ext cx="4767464" cy="3240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1A602-9988-79BB-5C2E-6079737CC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509" y="2556612"/>
            <a:ext cx="6164553" cy="37997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F3C14A-9A00-10FF-EC8C-A363293CE91C}"/>
              </a:ext>
            </a:extLst>
          </p:cNvPr>
          <p:cNvSpPr/>
          <p:nvPr/>
        </p:nvSpPr>
        <p:spPr>
          <a:xfrm>
            <a:off x="313467" y="2590781"/>
            <a:ext cx="4312731" cy="346509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926CFB-BDA6-BD1B-AD09-939B462D88BC}"/>
              </a:ext>
            </a:extLst>
          </p:cNvPr>
          <p:cNvSpPr/>
          <p:nvPr/>
        </p:nvSpPr>
        <p:spPr>
          <a:xfrm>
            <a:off x="282046" y="3539122"/>
            <a:ext cx="4767464" cy="34651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98EDB-8A61-DC4C-C215-343D749219F6}"/>
              </a:ext>
            </a:extLst>
          </p:cNvPr>
          <p:cNvSpPr/>
          <p:nvPr/>
        </p:nvSpPr>
        <p:spPr>
          <a:xfrm>
            <a:off x="5430130" y="3125142"/>
            <a:ext cx="2512515" cy="37570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7AB1BE-0DD2-B0AD-300C-EAA915CCEE85}"/>
              </a:ext>
            </a:extLst>
          </p:cNvPr>
          <p:cNvSpPr/>
          <p:nvPr/>
        </p:nvSpPr>
        <p:spPr>
          <a:xfrm>
            <a:off x="5430130" y="5599416"/>
            <a:ext cx="3253631" cy="756934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8DB6B2-E221-DA46-6449-C4519640D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4063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24"/>
    </mc:Choice>
    <mc:Fallback xmlns="">
      <p:transition spd="slow" advTm="46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138222-D274-4866-96E7-C3B1D6DA8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5888E255-D20B-4F26-B9DA-3DF036797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260B10-25FE-445D-A9FD-06B618F1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2" y="1122363"/>
            <a:ext cx="508763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4"/>
              </a:rPr>
              <a:t>Main Consent Template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2AD46D6-02D6-45B3-921C-F4033826E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2790" y="5367348"/>
            <a:ext cx="616353" cy="59963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B290F5-6606-3D48-9001-4463499994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669" y="665224"/>
            <a:ext cx="4623276" cy="5503900"/>
          </a:xfrm>
          <a:custGeom>
            <a:avLst/>
            <a:gdLst/>
            <a:ahLst/>
            <a:cxnLst/>
            <a:rect l="l" t="t" r="r" b="b"/>
            <a:pathLst>
              <a:path w="5051479" h="550390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A5B9DFF-1E65-43C9-B2DE-90CD91DF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8118F6-0DF3-6555-332D-2923FB7BF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5746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50"/>
    </mc:Choice>
    <mc:Fallback xmlns="">
      <p:transition spd="slow" advTm="23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What to include in your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137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C6405-9D6C-48F5-9EFB-4CF1F319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4542" y="843854"/>
            <a:ext cx="736399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Review plan for a new study</a:t>
            </a:r>
          </a:p>
        </p:txBody>
      </p:sp>
      <p:pic>
        <p:nvPicPr>
          <p:cNvPr id="9" name="Picture Placeholder 8" descr="Telemedicine with four doctors">
            <a:extLst>
              <a:ext uri="{FF2B5EF4-FFF2-40B4-BE49-F238E27FC236}">
                <a16:creationId xmlns:a16="http://schemas.microsoft.com/office/drawing/2014/main" id="{BB00A97C-4C32-42DA-9838-F3D341AB0D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3513" r="29740" b="3"/>
          <a:stretch/>
        </p:blipFill>
        <p:spPr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11" name="Picture Placeholder 10" descr="A pencil on top of a paper with a printed line graph">
            <a:extLst>
              <a:ext uri="{FF2B5EF4-FFF2-40B4-BE49-F238E27FC236}">
                <a16:creationId xmlns:a16="http://schemas.microsoft.com/office/drawing/2014/main" id="{89C83A94-9400-40DF-9CE0-AFEB3C742B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l="16667" r="16667"/>
          <a:stretch/>
        </p:blipFill>
        <p:spPr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E3A3A9-5E96-4CDD-A971-9C272EFD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542" y="2144404"/>
            <a:ext cx="7363990" cy="415361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What is the objective of the study?</a:t>
            </a:r>
          </a:p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Is the study design appropriate to learn about the objectives?</a:t>
            </a:r>
          </a:p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What are the outcome measures and endpoints?</a:t>
            </a:r>
          </a:p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Consider any additional applicable regulations: FDA Device/Drug, Pregnant Women/neonates, Prisoners, Minors</a:t>
            </a:r>
          </a:p>
          <a:p>
            <a:pPr marL="114300"/>
            <a:endParaRPr lang="en-US" sz="2800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4D09A1-D96F-4BFC-8475-2F079EAD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b="0" i="0" u="none" strike="noStrike" normalizeH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10152B4-473F-FDC6-5059-220C339A6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5866" y="5726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75"/>
    </mc:Choice>
    <mc:Fallback xmlns="">
      <p:transition spd="slow" advTm="37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3DA7759-3209-4FE2-96D1-4EEDD81E9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1460DAD-8769-4C9F-9C8C-BB0443909D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3536" y="5717905"/>
            <a:ext cx="1771609" cy="1140095"/>
          </a:xfrm>
          <a:custGeom>
            <a:avLst/>
            <a:gdLst/>
            <a:ahLst/>
            <a:cxnLst/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9B9F33B-F0CC-4410-85D0-1B957DF4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5C6405-9D6C-48F5-9EFB-4CF1F319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80" y="357036"/>
            <a:ext cx="6505722" cy="12807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Review plan for a new study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55CB1B7E-4B0B-4E99-9560-9667270DA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E3A3A9-5E96-4CDD-A971-9C272EFD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700" y="1625696"/>
            <a:ext cx="6505721" cy="4320075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Who are the participants?</a:t>
            </a:r>
          </a:p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is the study team finding participants (recruitment)?</a:t>
            </a:r>
          </a:p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What are the participants doing?</a:t>
            </a:r>
          </a:p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Where will data be collected?</a:t>
            </a:r>
          </a:p>
          <a:p>
            <a:pPr marL="342900" indent="-2286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Are the risks reflected in participant facing materials (Informed Consent, </a:t>
            </a:r>
            <a:r>
              <a:rPr lang="en-US" sz="2800" dirty="0" err="1"/>
              <a:t>etc</a:t>
            </a:r>
            <a:r>
              <a:rPr lang="en-US" sz="2800" dirty="0"/>
              <a:t>)?</a:t>
            </a:r>
          </a:p>
          <a:p>
            <a:pPr marL="3429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631" y="2700688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 descr="People in group therapy">
            <a:extLst>
              <a:ext uri="{FF2B5EF4-FFF2-40B4-BE49-F238E27FC236}">
                <a16:creationId xmlns:a16="http://schemas.microsoft.com/office/drawing/2014/main" id="{BB00A97C-4C32-42DA-9838-F3D341AB0D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13705" r="19548" b="4"/>
          <a:stretch/>
        </p:blipFill>
        <p:spPr>
          <a:xfrm>
            <a:off x="8219558" y="852372"/>
            <a:ext cx="3096807" cy="3096807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96DE3D2-178D-4017-842D-87C88CE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3881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55865" y="1026771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4D09A1-D96F-4BFC-8475-2F079EAD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b="0" i="0" u="none" strike="noStrike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b="0" i="0" u="none" strike="noStrike" normalizeH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1" name="Picture Placeholder 10" descr="Portrait of five young children with arms on each other's shoulders standing in school hallway">
            <a:extLst>
              <a:ext uri="{FF2B5EF4-FFF2-40B4-BE49-F238E27FC236}">
                <a16:creationId xmlns:a16="http://schemas.microsoft.com/office/drawing/2014/main" id="{89C83A94-9400-40DF-9CE0-AFEB3C742BC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8650" r="7369" b="2"/>
          <a:stretch/>
        </p:blipFill>
        <p:spPr>
          <a:xfrm>
            <a:off x="6723881" y="4685200"/>
            <a:ext cx="2733741" cy="2172801"/>
          </a:xfrm>
          <a:custGeom>
            <a:avLst/>
            <a:gdLst/>
            <a:ahLst/>
            <a:cxnLst/>
            <a:rect l="l" t="t" r="r" b="b"/>
            <a:pathLst>
              <a:path w="2733741" h="2172801">
                <a:moveTo>
                  <a:pt x="1366871" y="0"/>
                </a:moveTo>
                <a:cubicBezTo>
                  <a:pt x="2121772" y="0"/>
                  <a:pt x="2733741" y="595368"/>
                  <a:pt x="2733741" y="1329791"/>
                </a:cubicBezTo>
                <a:cubicBezTo>
                  <a:pt x="2733741" y="1605200"/>
                  <a:pt x="2647683" y="1861054"/>
                  <a:pt x="2500301" y="2073290"/>
                </a:cubicBezTo>
                <a:lnTo>
                  <a:pt x="2423813" y="2172801"/>
                </a:lnTo>
                <a:lnTo>
                  <a:pt x="309928" y="2172801"/>
                </a:lnTo>
                <a:lnTo>
                  <a:pt x="233440" y="2073290"/>
                </a:lnTo>
                <a:cubicBezTo>
                  <a:pt x="86058" y="1861054"/>
                  <a:pt x="0" y="1605200"/>
                  <a:pt x="0" y="1329791"/>
                </a:cubicBezTo>
                <a:cubicBezTo>
                  <a:pt x="0" y="595368"/>
                  <a:pt x="611969" y="0"/>
                  <a:pt x="1366871" y="0"/>
                </a:cubicBezTo>
                <a:close/>
              </a:path>
            </a:pathLst>
          </a:custGeom>
        </p:spPr>
      </p:pic>
      <p:sp>
        <p:nvSpPr>
          <p:cNvPr id="33" name="Arc 32">
            <a:extLst>
              <a:ext uri="{FF2B5EF4-FFF2-40B4-BE49-F238E27FC236}">
                <a16:creationId xmlns:a16="http://schemas.microsoft.com/office/drawing/2014/main" id="{034ACCCC-54D4-4F78-9B85-4A34FEBAA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54998">
            <a:off x="6055857" y="4209253"/>
            <a:ext cx="3868217" cy="3868217"/>
          </a:xfrm>
          <a:prstGeom prst="arc">
            <a:avLst>
              <a:gd name="adj1" fmla="val 16200000"/>
              <a:gd name="adj2" fmla="val 20479261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2413CFE-8B8A-45C9-B7BA-CF49986D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1B4A5E-CF30-5EA0-8E00-8588A8512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9401" y="58152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62"/>
    </mc:Choice>
    <mc:Fallback xmlns="">
      <p:transition spd="slow" advTm="30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E49C-11A0-4C95-8A6E-FC7E9C57C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Agenda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C3FD2-AF88-4EF1-AFB7-5D31BD5AA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Getting started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iSTAR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to include in your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Presentation to committee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B1A36-2D6E-4392-AAA4-996FFE032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74A80A9-0BA6-FD3C-7F36-EB5823C6C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42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4"/>
    </mc:Choice>
    <mc:Fallback xmlns="">
      <p:transition spd="slow" advTm="26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your review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ACD0-2773-4975-A2FE-3BD5764E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3203" y="1665171"/>
            <a:ext cx="10265594" cy="469117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Are there ways to alleviate the risk? Have they been implemented?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Are the risks reasonable in relation to the benefits?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Are the inclusion criteria and recruitment methods equitable?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Is there deception/coercion in the study? If so, does it affect the risk determination?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Are there appropriate measures to monitor the data/safety of the study?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Are there appropriate measures in place to protect the privacy and maintain confidentiality of data?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Are there adequate safeguards for any special populations?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How do the above factors make a difference in risk?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BFB5E6-F8E1-FAFB-07F7-0D4C000D4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3997" y="5703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21"/>
    </mc:Choice>
    <mc:Fallback xmlns="">
      <p:transition spd="slow" advTm="53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Presentation to committee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34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8AA74-F89F-48A1-B941-897EC05B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Board Meeting - The players</a:t>
            </a:r>
          </a:p>
        </p:txBody>
      </p:sp>
      <p:grpSp>
        <p:nvGrpSpPr>
          <p:cNvPr id="4" name="Group 3" descr="Team Smart Art Graphic&#10;">
            <a:extLst>
              <a:ext uri="{FF2B5EF4-FFF2-40B4-BE49-F238E27FC236}">
                <a16:creationId xmlns:a16="http://schemas.microsoft.com/office/drawing/2014/main" id="{2FF43EE6-B0DA-7066-43A8-C8708A7D2AD6}"/>
              </a:ext>
            </a:extLst>
          </p:cNvPr>
          <p:cNvGrpSpPr/>
          <p:nvPr/>
        </p:nvGrpSpPr>
        <p:grpSpPr>
          <a:xfrm>
            <a:off x="393192" y="1985194"/>
            <a:ext cx="11411711" cy="3686130"/>
            <a:chOff x="393192" y="1985194"/>
            <a:chExt cx="11411711" cy="3686130"/>
          </a:xfrm>
        </p:grpSpPr>
        <p:sp>
          <p:nvSpPr>
            <p:cNvPr id="6" name="Oval 5" descr="Man by the water">
              <a:extLst>
                <a:ext uri="{FF2B5EF4-FFF2-40B4-BE49-F238E27FC236}">
                  <a16:creationId xmlns:a16="http://schemas.microsoft.com/office/drawing/2014/main" id="{26B23A41-319A-CD19-E431-DA25B0AD3618}"/>
                </a:ext>
              </a:extLst>
            </p:cNvPr>
            <p:cNvSpPr/>
            <p:nvPr/>
          </p:nvSpPr>
          <p:spPr>
            <a:xfrm>
              <a:off x="710377" y="1985194"/>
              <a:ext cx="1828799" cy="1828799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47105" t="1053" r="-2895" b="-1053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3E87C2E-D489-0312-CAAF-36C931C53071}"/>
                </a:ext>
              </a:extLst>
            </p:cNvPr>
            <p:cNvSpPr/>
            <p:nvPr/>
          </p:nvSpPr>
          <p:spPr>
            <a:xfrm>
              <a:off x="393192" y="4279655"/>
              <a:ext cx="2516752" cy="634293"/>
            </a:xfrm>
            <a:custGeom>
              <a:avLst/>
              <a:gdLst>
                <a:gd name="connsiteX0" fmla="*/ 0 w 2516752"/>
                <a:gd name="connsiteY0" fmla="*/ 0 h 634293"/>
                <a:gd name="connsiteX1" fmla="*/ 2516752 w 2516752"/>
                <a:gd name="connsiteY1" fmla="*/ 0 h 634293"/>
                <a:gd name="connsiteX2" fmla="*/ 2516752 w 2516752"/>
                <a:gd name="connsiteY2" fmla="*/ 634293 h 634293"/>
                <a:gd name="connsiteX3" fmla="*/ 0 w 2516752"/>
                <a:gd name="connsiteY3" fmla="*/ 634293 h 634293"/>
                <a:gd name="connsiteX4" fmla="*/ 0 w 2516752"/>
                <a:gd name="connsiteY4" fmla="*/ 0 h 6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752" h="634293">
                  <a:moveTo>
                    <a:pt x="0" y="0"/>
                  </a:moveTo>
                  <a:lnTo>
                    <a:pt x="2516752" y="0"/>
                  </a:lnTo>
                  <a:lnTo>
                    <a:pt x="2516752" y="634293"/>
                  </a:lnTo>
                  <a:lnTo>
                    <a:pt x="0" y="6342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 spc="20">
                  <a:latin typeface="+mj-lt"/>
                </a:defRPr>
              </a:pPr>
              <a:r>
                <a:rPr lang="en-US" sz="2800" b="0" kern="1200" dirty="0">
                  <a:solidFill>
                    <a:sysClr val="windowText" lastClr="000000"/>
                  </a:solidFill>
                </a:rPr>
                <a:t>The Chair</a:t>
              </a:r>
              <a:br>
                <a:rPr lang="en-US" sz="1600" kern="1200" dirty="0">
                  <a:solidFill>
                    <a:sysClr val="windowText" lastClr="000000"/>
                  </a:solidFill>
                </a:rPr>
              </a:br>
              <a:r>
                <a:rPr lang="en-US" sz="1600" b="0" kern="1200" dirty="0">
                  <a:solidFill>
                    <a:sysClr val="windowText" lastClr="000000"/>
                  </a:solidFill>
                  <a:latin typeface="+mn-lt"/>
                </a:rPr>
                <a:t>Introduces each agenda item and maintains the flow of the meeting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0658FDD-0413-C6B0-0BEC-B2B246B10D33}"/>
                </a:ext>
              </a:extLst>
            </p:cNvPr>
            <p:cNvSpPr/>
            <p:nvPr/>
          </p:nvSpPr>
          <p:spPr>
            <a:xfrm>
              <a:off x="404894" y="4885537"/>
              <a:ext cx="2516752" cy="785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Oval 9" descr="Woman in glasses looking to side and smiling">
              <a:extLst>
                <a:ext uri="{FF2B5EF4-FFF2-40B4-BE49-F238E27FC236}">
                  <a16:creationId xmlns:a16="http://schemas.microsoft.com/office/drawing/2014/main" id="{57D6870F-7E97-37F5-9099-460A283FABA3}"/>
                </a:ext>
              </a:extLst>
            </p:cNvPr>
            <p:cNvSpPr/>
            <p:nvPr/>
          </p:nvSpPr>
          <p:spPr>
            <a:xfrm>
              <a:off x="3667561" y="1985194"/>
              <a:ext cx="1828799" cy="1828799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13013"/>
                <a:satOff val="-8959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2E1AD70-D73E-946A-46A1-A8A720E9C7C7}"/>
                </a:ext>
              </a:extLst>
            </p:cNvPr>
            <p:cNvSpPr/>
            <p:nvPr/>
          </p:nvSpPr>
          <p:spPr>
            <a:xfrm>
              <a:off x="3323547" y="4279655"/>
              <a:ext cx="2516752" cy="634293"/>
            </a:xfrm>
            <a:custGeom>
              <a:avLst/>
              <a:gdLst>
                <a:gd name="connsiteX0" fmla="*/ 0 w 2516752"/>
                <a:gd name="connsiteY0" fmla="*/ 0 h 634293"/>
                <a:gd name="connsiteX1" fmla="*/ 2516752 w 2516752"/>
                <a:gd name="connsiteY1" fmla="*/ 0 h 634293"/>
                <a:gd name="connsiteX2" fmla="*/ 2516752 w 2516752"/>
                <a:gd name="connsiteY2" fmla="*/ 634293 h 634293"/>
                <a:gd name="connsiteX3" fmla="*/ 0 w 2516752"/>
                <a:gd name="connsiteY3" fmla="*/ 634293 h 634293"/>
                <a:gd name="connsiteX4" fmla="*/ 0 w 2516752"/>
                <a:gd name="connsiteY4" fmla="*/ 0 h 6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752" h="634293">
                  <a:moveTo>
                    <a:pt x="0" y="0"/>
                  </a:moveTo>
                  <a:lnTo>
                    <a:pt x="2516752" y="0"/>
                  </a:lnTo>
                  <a:lnTo>
                    <a:pt x="2516752" y="634293"/>
                  </a:lnTo>
                  <a:lnTo>
                    <a:pt x="0" y="6342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 spc="20">
                  <a:latin typeface="+mj-lt"/>
                </a:defRPr>
              </a:pPr>
              <a:r>
                <a:rPr lang="en-US" sz="2800" b="0" kern="1200" dirty="0">
                  <a:solidFill>
                    <a:schemeClr val="tx1"/>
                  </a:solidFill>
                </a:rPr>
                <a:t>Primary Reviewer</a:t>
              </a:r>
              <a:br>
                <a:rPr lang="en-US" sz="1600" kern="1200" dirty="0">
                  <a:solidFill>
                    <a:schemeClr val="tx1"/>
                  </a:solidFill>
                </a:rPr>
              </a:br>
              <a:r>
                <a:rPr lang="en-US" sz="1600" b="0" kern="1200" dirty="0">
                  <a:solidFill>
                    <a:schemeClr val="tx1"/>
                  </a:solidFill>
                  <a:latin typeface="+mn-lt"/>
                </a:rPr>
                <a:t>Provides overall summary of the study, risk assessment, determinations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BCCD31-702A-A565-B5DB-320EFB728A6C}"/>
                </a:ext>
              </a:extLst>
            </p:cNvPr>
            <p:cNvSpPr/>
            <p:nvPr/>
          </p:nvSpPr>
          <p:spPr>
            <a:xfrm>
              <a:off x="3362079" y="4885537"/>
              <a:ext cx="2516752" cy="785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 descr="Doctor in office">
              <a:extLst>
                <a:ext uri="{FF2B5EF4-FFF2-40B4-BE49-F238E27FC236}">
                  <a16:creationId xmlns:a16="http://schemas.microsoft.com/office/drawing/2014/main" id="{B74D18D7-4A76-0135-223D-DBDE7031C99F}"/>
                </a:ext>
              </a:extLst>
            </p:cNvPr>
            <p:cNvSpPr/>
            <p:nvPr/>
          </p:nvSpPr>
          <p:spPr>
            <a:xfrm>
              <a:off x="6624746" y="1985194"/>
              <a:ext cx="1828799" cy="1828799"/>
            </a:xfrm>
            <a:prstGeom prst="ellipse">
              <a:avLst/>
            </a:prstGeom>
            <a:blipFill>
              <a:blip r:embed="rId6"/>
              <a:srcRect/>
              <a:stretch>
                <a:fillRect l="-25000" r="-25000"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26025"/>
                <a:satOff val="-17917"/>
                <a:lumOff val="-457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24AD80-E242-D967-F031-190E4CA3DF5D}"/>
                </a:ext>
              </a:extLst>
            </p:cNvPr>
            <p:cNvSpPr/>
            <p:nvPr/>
          </p:nvSpPr>
          <p:spPr>
            <a:xfrm>
              <a:off x="6280732" y="4279655"/>
              <a:ext cx="2516752" cy="634293"/>
            </a:xfrm>
            <a:custGeom>
              <a:avLst/>
              <a:gdLst>
                <a:gd name="connsiteX0" fmla="*/ 0 w 2516752"/>
                <a:gd name="connsiteY0" fmla="*/ 0 h 634293"/>
                <a:gd name="connsiteX1" fmla="*/ 2516752 w 2516752"/>
                <a:gd name="connsiteY1" fmla="*/ 0 h 634293"/>
                <a:gd name="connsiteX2" fmla="*/ 2516752 w 2516752"/>
                <a:gd name="connsiteY2" fmla="*/ 634293 h 634293"/>
                <a:gd name="connsiteX3" fmla="*/ 0 w 2516752"/>
                <a:gd name="connsiteY3" fmla="*/ 634293 h 634293"/>
                <a:gd name="connsiteX4" fmla="*/ 0 w 2516752"/>
                <a:gd name="connsiteY4" fmla="*/ 0 h 6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752" h="634293">
                  <a:moveTo>
                    <a:pt x="0" y="0"/>
                  </a:moveTo>
                  <a:lnTo>
                    <a:pt x="2516752" y="0"/>
                  </a:lnTo>
                  <a:lnTo>
                    <a:pt x="2516752" y="634293"/>
                  </a:lnTo>
                  <a:lnTo>
                    <a:pt x="0" y="6342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 spc="20">
                  <a:latin typeface="+mj-lt"/>
                </a:defRPr>
              </a:pPr>
              <a:r>
                <a:rPr lang="en-US" sz="2800" b="0" kern="1200" dirty="0">
                  <a:solidFill>
                    <a:schemeClr val="tx1"/>
                  </a:solidFill>
                </a:rPr>
                <a:t>Secondary Reviewer</a:t>
              </a:r>
              <a:br>
                <a:rPr lang="en-US" sz="1600" kern="1200" dirty="0">
                  <a:solidFill>
                    <a:schemeClr val="tx1"/>
                  </a:solidFill>
                </a:rPr>
              </a:br>
              <a:r>
                <a:rPr lang="en-US" sz="1600" b="0" kern="1200" dirty="0">
                  <a:solidFill>
                    <a:schemeClr val="tx1"/>
                  </a:solidFill>
                  <a:latin typeface="+mn-lt"/>
                </a:rPr>
                <a:t>Identifies areas of risk, determinations, and readability of materials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4E55291-8A32-C848-170A-FEDBF5680D9C}"/>
                </a:ext>
              </a:extLst>
            </p:cNvPr>
            <p:cNvSpPr/>
            <p:nvPr/>
          </p:nvSpPr>
          <p:spPr>
            <a:xfrm>
              <a:off x="6674151" y="3744063"/>
              <a:ext cx="2516752" cy="785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 descr="headshot of team member">
              <a:extLst>
                <a:ext uri="{FF2B5EF4-FFF2-40B4-BE49-F238E27FC236}">
                  <a16:creationId xmlns:a16="http://schemas.microsoft.com/office/drawing/2014/main" id="{E554F965-E905-9E18-F711-B4622451B751}"/>
                </a:ext>
              </a:extLst>
            </p:cNvPr>
            <p:cNvSpPr/>
            <p:nvPr/>
          </p:nvSpPr>
          <p:spPr>
            <a:xfrm>
              <a:off x="9581931" y="1985194"/>
              <a:ext cx="1828799" cy="1828799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39038"/>
                <a:satOff val="-26876"/>
                <a:lumOff val="-686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C64010-0FDE-6EF0-B830-CE747B032537}"/>
                </a:ext>
              </a:extLst>
            </p:cNvPr>
            <p:cNvSpPr/>
            <p:nvPr/>
          </p:nvSpPr>
          <p:spPr>
            <a:xfrm>
              <a:off x="9237916" y="4279655"/>
              <a:ext cx="2516752" cy="634293"/>
            </a:xfrm>
            <a:custGeom>
              <a:avLst/>
              <a:gdLst>
                <a:gd name="connsiteX0" fmla="*/ 0 w 2516752"/>
                <a:gd name="connsiteY0" fmla="*/ 0 h 634293"/>
                <a:gd name="connsiteX1" fmla="*/ 2516752 w 2516752"/>
                <a:gd name="connsiteY1" fmla="*/ 0 h 634293"/>
                <a:gd name="connsiteX2" fmla="*/ 2516752 w 2516752"/>
                <a:gd name="connsiteY2" fmla="*/ 634293 h 634293"/>
                <a:gd name="connsiteX3" fmla="*/ 0 w 2516752"/>
                <a:gd name="connsiteY3" fmla="*/ 634293 h 634293"/>
                <a:gd name="connsiteX4" fmla="*/ 0 w 2516752"/>
                <a:gd name="connsiteY4" fmla="*/ 0 h 6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6752" h="634293">
                  <a:moveTo>
                    <a:pt x="0" y="0"/>
                  </a:moveTo>
                  <a:lnTo>
                    <a:pt x="2516752" y="0"/>
                  </a:lnTo>
                  <a:lnTo>
                    <a:pt x="2516752" y="634293"/>
                  </a:lnTo>
                  <a:lnTo>
                    <a:pt x="0" y="63429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12446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 spc="20">
                  <a:latin typeface="+mj-lt"/>
                </a:defRPr>
              </a:pPr>
              <a:r>
                <a:rPr lang="en-US" sz="2800" b="0" kern="1200" dirty="0">
                  <a:solidFill>
                    <a:schemeClr val="tx1"/>
                  </a:solidFill>
                </a:rPr>
                <a:t>IRBA</a:t>
              </a:r>
              <a:br>
                <a:rPr lang="en-US" sz="1600" kern="1200" dirty="0">
                  <a:solidFill>
                    <a:schemeClr val="tx1"/>
                  </a:solidFill>
                </a:rPr>
              </a:br>
              <a:r>
                <a:rPr lang="en-US" sz="1600" b="0" kern="1200" dirty="0">
                  <a:solidFill>
                    <a:schemeClr val="tx1"/>
                  </a:solidFill>
                  <a:latin typeface="+mn-lt"/>
                </a:rPr>
                <a:t>Conducts initial review to ensure completeness, guides regulatory determinations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AAA6131-11F1-680E-1AD8-0C28F501CF9A}"/>
                </a:ext>
              </a:extLst>
            </p:cNvPr>
            <p:cNvSpPr/>
            <p:nvPr/>
          </p:nvSpPr>
          <p:spPr>
            <a:xfrm>
              <a:off x="9288151" y="4828866"/>
              <a:ext cx="2516752" cy="78578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C87077-3DA0-43A0-9187-E1AACEF31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0D3BDF-3CB0-CB0D-DB72-B704CBC90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9000" y="57933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56"/>
    </mc:Choice>
    <mc:Fallback xmlns="">
      <p:transition spd="slow" advTm="50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Presenting your review to the board</a:t>
            </a:r>
          </a:p>
        </p:txBody>
      </p:sp>
      <p:graphicFrame>
        <p:nvGraphicFramePr>
          <p:cNvPr id="4" name="Content Placeholder 4" descr="timeline SmartArt graphic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4460378"/>
              </p:ext>
            </p:extLst>
          </p:nvPr>
        </p:nvGraphicFramePr>
        <p:xfrm>
          <a:off x="996696" y="1581912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657E81-5966-1328-5664-06DB35C7E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7456" y="5775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67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44"/>
    </mc:Choice>
    <mc:Fallback xmlns="">
      <p:transition spd="slow" advTm="46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6B855D-E9CC-4FF8-AD85-6CDC7B89A0DE}" type="slidenum">
              <a:rPr lang="en-US" noProof="0" smtClean="0"/>
              <a:pPr lvl="0"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2258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Getting Started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59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for 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8A40A-0195-4B3A-81F2-8B76B68F9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When does it need to be completed?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FD254-68A8-4D88-9653-D6F0238D5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 if I have an emergency and/or cannot complete my review?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EDEE87D0-6679-0A8A-FA4D-8AF099301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Once assigned a study, post the review by noon the day prior to the meeting. </a:t>
            </a:r>
          </a:p>
          <a:p>
            <a:r>
              <a:rPr lang="en-US" dirty="0"/>
              <a:t>Posting on time gives the IRBA time to follow up on any points of clarification with the study team. </a:t>
            </a:r>
          </a:p>
          <a:p>
            <a:r>
              <a:rPr lang="en-US" dirty="0"/>
              <a:t>Posting prior to the meeting allows the other members time to review it prior to the meeting.</a:t>
            </a:r>
          </a:p>
          <a:p>
            <a:r>
              <a:rPr lang="en-US" dirty="0"/>
              <a:t>The staff will try to only assign reviews to you when you indicated you will attend.</a:t>
            </a:r>
          </a:p>
          <a:p>
            <a:r>
              <a:rPr lang="en-US" dirty="0"/>
              <a:t>You may be assigned a review for a meeting that you are not available to attend.</a:t>
            </a:r>
          </a:p>
          <a:p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BE1B3BF2-9920-6E82-8462-366F4334A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If you are assigned as a reviewer, you are expected to complete the review unless extenuating circumstances make it impossible (e.g., work or family emergency). </a:t>
            </a:r>
          </a:p>
          <a:p>
            <a:r>
              <a:rPr lang="en-US" sz="2400" dirty="0"/>
              <a:t>Under those circumstances, you should inform the IRB analyst as soon as possible so the study can be assigned to another reviewer.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461E43-2F31-77FD-EAA7-417F57231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0413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8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67"/>
    </mc:Choice>
    <mc:Fallback xmlns="">
      <p:transition spd="slow" advTm="56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B720-9849-5CF2-AF9C-6E2EE1BFD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Reviews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546CF-FF59-9676-4CB8-298F9448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6">
            <a:extLst>
              <a:ext uri="{FF2B5EF4-FFF2-40B4-BE49-F238E27FC236}">
                <a16:creationId xmlns:a16="http://schemas.microsoft.com/office/drawing/2014/main" id="{2BBD2F67-0716-42C0-7502-12F97715E0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7542545"/>
              </p:ext>
            </p:extLst>
          </p:nvPr>
        </p:nvGraphicFramePr>
        <p:xfrm>
          <a:off x="864076" y="1581949"/>
          <a:ext cx="10463847" cy="488314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960582">
                  <a:extLst>
                    <a:ext uri="{9D8B030D-6E8A-4147-A177-3AD203B41FA5}">
                      <a16:colId xmlns:a16="http://schemas.microsoft.com/office/drawing/2014/main" val="2225485230"/>
                    </a:ext>
                  </a:extLst>
                </a:gridCol>
                <a:gridCol w="2200001">
                  <a:extLst>
                    <a:ext uri="{9D8B030D-6E8A-4147-A177-3AD203B41FA5}">
                      <a16:colId xmlns:a16="http://schemas.microsoft.com/office/drawing/2014/main" val="2648164334"/>
                    </a:ext>
                  </a:extLst>
                </a:gridCol>
                <a:gridCol w="3108960">
                  <a:extLst>
                    <a:ext uri="{9D8B030D-6E8A-4147-A177-3AD203B41FA5}">
                      <a16:colId xmlns:a16="http://schemas.microsoft.com/office/drawing/2014/main" val="1657610494"/>
                    </a:ext>
                  </a:extLst>
                </a:gridCol>
                <a:gridCol w="3194304">
                  <a:extLst>
                    <a:ext uri="{9D8B030D-6E8A-4147-A177-3AD203B41FA5}">
                      <a16:colId xmlns:a16="http://schemas.microsoft.com/office/drawing/2014/main" val="4165915758"/>
                    </a:ext>
                  </a:extLst>
                </a:gridCol>
              </a:tblGrid>
              <a:tr h="855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How many reviewers?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How do the staff assign reviews?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What should the review focus 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574145"/>
                  </a:ext>
                </a:extLst>
              </a:tr>
              <a:tr h="10457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New Study/Initial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2 Reviewers, 3</a:t>
                      </a:r>
                      <a:r>
                        <a:rPr lang="en-US" baseline="30000" dirty="0"/>
                        <a:t>rd</a:t>
                      </a:r>
                      <a:r>
                        <a:rPr lang="en-US" dirty="0"/>
                        <a:t> is optional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Based on the content of the study and reviewer specialty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Full </a:t>
                      </a:r>
                      <a:r>
                        <a:rPr lang="en-US" dirty="0" err="1"/>
                        <a:t>iSTAR</a:t>
                      </a:r>
                      <a:r>
                        <a:rPr lang="en-US" dirty="0"/>
                        <a:t> application and all materials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827742"/>
                  </a:ext>
                </a:extLst>
              </a:tr>
              <a:tr h="8792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Amendment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1 Reviewer req,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is optional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Based on reviewer specialty and/or previously reviewed the study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Initial review for context and the amendment and any revised materials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217450"/>
                  </a:ext>
                </a:extLst>
              </a:tr>
              <a:tr h="11429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Continuing Review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1 Reviewer req, 2nd is optional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Based on reviewer specialty and/or previously reviewed the study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Previous continuing reviews and any amendments or reportable events within the review period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07102"/>
                  </a:ext>
                </a:extLst>
              </a:tr>
              <a:tr h="8792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Reportable Event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1 Reviewer req, 2nd is optional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The chair will review these in the majority of cases</a:t>
                      </a: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venir Next LT Pro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US" dirty="0"/>
                        <a:t>The reportable event and any related amendments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85695"/>
                  </a:ext>
                </a:extLst>
              </a:tr>
            </a:tbl>
          </a:graphicData>
        </a:graphic>
      </p:graphicFrame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FF2C42-E40C-B43C-A1E6-194AF562B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7703" y="5855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7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91"/>
    </mc:Choice>
    <mc:Fallback xmlns="">
      <p:transition spd="slow" advTm="108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I need to get started?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ACD0-2773-4975-A2FE-3BD5764E1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8213" y="1586706"/>
            <a:ext cx="8792928" cy="368458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Time to commit to the review</a:t>
            </a:r>
          </a:p>
          <a:p>
            <a:r>
              <a:rPr lang="en-US" dirty="0"/>
              <a:t>Log in to </a:t>
            </a:r>
            <a:r>
              <a:rPr lang="en-US" dirty="0" err="1"/>
              <a:t>iSTAR</a:t>
            </a:r>
            <a:endParaRPr lang="en-US" dirty="0"/>
          </a:p>
          <a:p>
            <a:r>
              <a:rPr lang="en-US" dirty="0"/>
              <a:t>Review the </a:t>
            </a:r>
            <a:r>
              <a:rPr lang="en-US" dirty="0" err="1"/>
              <a:t>iSTAR</a:t>
            </a:r>
            <a:r>
              <a:rPr lang="en-US" dirty="0"/>
              <a:t> application and supplemental materials such as the protocol, consent, recruitment, etc.</a:t>
            </a:r>
          </a:p>
          <a:p>
            <a:r>
              <a:rPr lang="en-US" dirty="0"/>
              <a:t>Keep notes on: </a:t>
            </a:r>
          </a:p>
          <a:p>
            <a:pPr lvl="1"/>
            <a:r>
              <a:rPr lang="en-US" dirty="0"/>
              <a:t>Briefly summarize the study for the other members.</a:t>
            </a:r>
          </a:p>
          <a:p>
            <a:pPr lvl="1"/>
            <a:r>
              <a:rPr lang="en-US" dirty="0"/>
              <a:t>Any risks you identify to subjects</a:t>
            </a:r>
          </a:p>
          <a:p>
            <a:pPr lvl="1"/>
            <a:r>
              <a:rPr lang="en-US" dirty="0"/>
              <a:t>Questions or points of clarification for the study team</a:t>
            </a:r>
          </a:p>
          <a:p>
            <a:r>
              <a:rPr lang="en-US" dirty="0"/>
              <a:t>Review the IRBA Staff Review for questions/context</a:t>
            </a:r>
          </a:p>
          <a:p>
            <a:r>
              <a:rPr lang="en-US" dirty="0"/>
              <a:t>Contact the IRBA or the study team if there are additional questions, clarifications, or concerns.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4027FB-C217-2D6F-A0F7-7B0D8149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11"/>
    </mc:Choice>
    <mc:Fallback xmlns="">
      <p:transition spd="slow" advTm="83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BC45E-31C9-ADEB-09EB-97F566560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responsible? Roles clarified: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E2BE5-E4C5-D6CD-A07B-B9511A8CD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4414" y="1525588"/>
            <a:ext cx="5157787" cy="823912"/>
          </a:xfrm>
        </p:spPr>
        <p:txBody>
          <a:bodyPr/>
          <a:lstStyle/>
          <a:p>
            <a:r>
              <a:rPr lang="en-US" dirty="0"/>
              <a:t>IRBA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817877-7C73-5656-0B65-C73E157B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4" y="2349500"/>
            <a:ext cx="5157787" cy="3684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Completeness of the application </a:t>
            </a:r>
          </a:p>
          <a:p>
            <a:r>
              <a:rPr lang="en-US" dirty="0"/>
              <a:t>Required CITI trainings are complete</a:t>
            </a:r>
          </a:p>
          <a:p>
            <a:r>
              <a:rPr lang="en-US" dirty="0"/>
              <a:t>COI is identified and addressed, as applicable</a:t>
            </a:r>
          </a:p>
          <a:p>
            <a:r>
              <a:rPr lang="en-US" dirty="0"/>
              <a:t>All required supporting materials are provided</a:t>
            </a:r>
          </a:p>
          <a:p>
            <a:r>
              <a:rPr lang="en-US" dirty="0"/>
              <a:t>Required elements are covered in the Consent</a:t>
            </a:r>
          </a:p>
          <a:p>
            <a:r>
              <a:rPr lang="en-US" dirty="0"/>
              <a:t>If HIPAA is applicable, it is either waived or the study team will get authorization</a:t>
            </a:r>
          </a:p>
          <a:p>
            <a:r>
              <a:rPr lang="en-US" dirty="0"/>
              <a:t>Recommend regulatory determinations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E23F3-13BD-5938-2456-27E9A6542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2812" y="1525588"/>
            <a:ext cx="5183188" cy="823912"/>
          </a:xfrm>
        </p:spPr>
        <p:txBody>
          <a:bodyPr/>
          <a:lstStyle/>
          <a:p>
            <a:r>
              <a:rPr lang="en-US" dirty="0"/>
              <a:t>Reviewer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9D379E-3300-F195-E8C5-387DF429A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12812" y="2349500"/>
            <a:ext cx="5183188" cy="3684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Are the supporting materials appropriate? Are they inclusive and understandable?</a:t>
            </a:r>
          </a:p>
          <a:p>
            <a:r>
              <a:rPr lang="en-US" dirty="0"/>
              <a:t>Is there adequate information to determine the risks to participants?</a:t>
            </a:r>
          </a:p>
          <a:p>
            <a:r>
              <a:rPr lang="en-US" dirty="0"/>
              <a:t>Is the consent understandable and appropriate for the population? </a:t>
            </a:r>
          </a:p>
          <a:p>
            <a:r>
              <a:rPr lang="en-US" dirty="0"/>
              <a:t>Is the recruitment inclusive and understandable?</a:t>
            </a:r>
          </a:p>
          <a:p>
            <a:r>
              <a:rPr lang="en-US" dirty="0"/>
              <a:t>What regulatory determinations might apply?</a:t>
            </a:r>
          </a:p>
          <a:p>
            <a:r>
              <a:rPr lang="en-US" dirty="0"/>
              <a:t>Do you recommend approval, approval with contingency, deferral, or disapproval?</a:t>
            </a:r>
          </a:p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CB72A-2183-0B27-C67F-CB85268C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4A235B-75B7-21B2-B857-06560A3BF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68012" y="5746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01"/>
    </mc:Choice>
    <mc:Fallback xmlns="">
      <p:transition spd="slow" advTm="97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C037F-9B04-45A9-8AE6-A8517884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FFFF"/>
                </a:solidFill>
              </a:rPr>
              <a:t>iSTAR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73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78514DD-3FC6-4AEF-9C9C-057CF64C8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308" y="365125"/>
            <a:ext cx="10997692" cy="1325563"/>
          </a:xfrm>
        </p:spPr>
        <p:txBody>
          <a:bodyPr/>
          <a:lstStyle/>
          <a:p>
            <a:r>
              <a:rPr lang="en-US" dirty="0" err="1"/>
              <a:t>iSTAR</a:t>
            </a:r>
            <a:r>
              <a:rPr lang="en-US" dirty="0"/>
              <a:t> - Member inbox – Locate your assignment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7FB0EFA-9228-4C2B-BC70-5B5C93771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9E723-5F92-44E6-C4DF-E10ACC968B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" y="1511825"/>
            <a:ext cx="9013715" cy="49725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10BE9B-E967-510D-735E-218F603004C8}"/>
              </a:ext>
            </a:extLst>
          </p:cNvPr>
          <p:cNvSpPr/>
          <p:nvPr/>
        </p:nvSpPr>
        <p:spPr>
          <a:xfrm>
            <a:off x="655000" y="1511825"/>
            <a:ext cx="1791766" cy="798238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1B525-E474-FFA8-160C-FAE68C7513F9}"/>
              </a:ext>
            </a:extLst>
          </p:cNvPr>
          <p:cNvSpPr/>
          <p:nvPr/>
        </p:nvSpPr>
        <p:spPr>
          <a:xfrm>
            <a:off x="2637322" y="4196616"/>
            <a:ext cx="3003083" cy="44276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B7582FA-6FA8-1B11-309B-798C3374B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7544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29"/>
    </mc:Choice>
    <mc:Fallback xmlns="">
      <p:transition spd="slow" advTm="27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Shapes presentation</Template>
  <TotalTime>302</TotalTime>
  <Words>999</Words>
  <Application>Microsoft Office PowerPoint</Application>
  <PresentationFormat>Widescreen</PresentationFormat>
  <Paragraphs>131</Paragraphs>
  <Slides>24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Avenir Next LT Pro</vt:lpstr>
      <vt:lpstr>Calibri</vt:lpstr>
      <vt:lpstr>Tw Cen MT</vt:lpstr>
      <vt:lpstr>ShapesVTI</vt:lpstr>
      <vt:lpstr>IRB Member Education for Social Behavioral Full Board Members Initial Review</vt:lpstr>
      <vt:lpstr>Agenda</vt:lpstr>
      <vt:lpstr>Getting Started</vt:lpstr>
      <vt:lpstr>Guidance for Assignment</vt:lpstr>
      <vt:lpstr>Types of Reviews</vt:lpstr>
      <vt:lpstr>What do I need to get started?</vt:lpstr>
      <vt:lpstr>Who is responsible? Roles clarified:</vt:lpstr>
      <vt:lpstr>iSTAR</vt:lpstr>
      <vt:lpstr>iSTAR - Member inbox – Locate your assignment</vt:lpstr>
      <vt:lpstr>iSTAR – Main Study Page</vt:lpstr>
      <vt:lpstr>iSTAR - Study Application – Protocol</vt:lpstr>
      <vt:lpstr>Social Behavioral Protocol Template</vt:lpstr>
      <vt:lpstr>iSTAR - Study Application – Methods/Materials</vt:lpstr>
      <vt:lpstr>iSTAR - Study Application – Recruitment</vt:lpstr>
      <vt:lpstr>iSTAR - Study Application - Consent</vt:lpstr>
      <vt:lpstr>Main Consent Template</vt:lpstr>
      <vt:lpstr>What to include in your review</vt:lpstr>
      <vt:lpstr>Review plan for a new study</vt:lpstr>
      <vt:lpstr>Review plan for a new study</vt:lpstr>
      <vt:lpstr>Considerations for your review</vt:lpstr>
      <vt:lpstr>Presentation to committee</vt:lpstr>
      <vt:lpstr>Full Board Meeting - The players</vt:lpstr>
      <vt:lpstr>Presenting your review to the board</vt:lpstr>
      <vt:lpstr>Thank you</vt:lpstr>
    </vt:vector>
  </TitlesOfParts>
  <Company>University of Southern California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IRB Member Education Initial Review</dc:title>
  <dc:creator>Michelle Burgett-Moreno</dc:creator>
  <cp:lastModifiedBy>Michelle Burgett-Moreno</cp:lastModifiedBy>
  <cp:revision>31</cp:revision>
  <dcterms:created xsi:type="dcterms:W3CDTF">2023-10-16T23:13:31Z</dcterms:created>
  <dcterms:modified xsi:type="dcterms:W3CDTF">2023-11-02T22:16:24Z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