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8" r:id="rId3"/>
    <p:sldId id="257" r:id="rId4"/>
    <p:sldId id="262" r:id="rId5"/>
    <p:sldId id="263" r:id="rId6"/>
    <p:sldId id="264" r:id="rId7"/>
    <p:sldId id="265" r:id="rId8"/>
    <p:sldId id="266" r:id="rId9"/>
    <p:sldId id="270" r:id="rId10"/>
    <p:sldId id="272" r:id="rId11"/>
    <p:sldId id="273" r:id="rId12"/>
    <p:sldId id="268" r:id="rId13"/>
    <p:sldId id="269" r:id="rId14"/>
    <p:sldId id="279" r:id="rId15"/>
    <p:sldId id="282" r:id="rId16"/>
    <p:sldId id="276" r:id="rId17"/>
    <p:sldId id="277" r:id="rId18"/>
    <p:sldId id="289" r:id="rId19"/>
    <p:sldId id="284" r:id="rId20"/>
    <p:sldId id="285" r:id="rId21"/>
    <p:sldId id="286" r:id="rId22"/>
    <p:sldId id="287" r:id="rId23"/>
    <p:sldId id="288" r:id="rId24"/>
    <p:sldId id="290" r:id="rId25"/>
    <p:sldId id="29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66"/>
    <p:restoredTop sz="96327"/>
  </p:normalViewPr>
  <p:slideViewPr>
    <p:cSldViewPr snapToGrid="0" showGuides="1">
      <p:cViewPr varScale="1">
        <p:scale>
          <a:sx n="162" d="100"/>
          <a:sy n="162" d="100"/>
        </p:scale>
        <p:origin x="232" y="5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F07DD8-1DD9-46B7-81BD-11230102D2EA}"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EB0DC404-3E3A-40CB-B3B1-069F4BC9EDB8}">
      <dgm:prSet/>
      <dgm:spPr/>
      <dgm:t>
        <a:bodyPr/>
        <a:lstStyle/>
        <a:p>
          <a:r>
            <a:rPr lang="en-US" b="1" dirty="0"/>
            <a:t>Unanticipated Problems </a:t>
          </a:r>
          <a:r>
            <a:rPr lang="en-US" dirty="0"/>
            <a:t>involving risks to subjects to others</a:t>
          </a:r>
        </a:p>
      </dgm:t>
    </dgm:pt>
    <dgm:pt modelId="{A368D2FC-2EE6-4028-91C7-283D702733CA}" type="parTrans" cxnId="{48301CC5-5711-40B0-BA9B-46286191BB32}">
      <dgm:prSet/>
      <dgm:spPr/>
      <dgm:t>
        <a:bodyPr/>
        <a:lstStyle/>
        <a:p>
          <a:endParaRPr lang="en-US"/>
        </a:p>
      </dgm:t>
    </dgm:pt>
    <dgm:pt modelId="{7012C1B4-C8A8-4A8A-A097-FD0169A0FD2E}" type="sibTrans" cxnId="{48301CC5-5711-40B0-BA9B-46286191BB32}">
      <dgm:prSet/>
      <dgm:spPr/>
      <dgm:t>
        <a:bodyPr/>
        <a:lstStyle/>
        <a:p>
          <a:endParaRPr lang="en-US"/>
        </a:p>
      </dgm:t>
    </dgm:pt>
    <dgm:pt modelId="{1FEAD4A7-D389-40C9-AF91-4F3512F0EFDD}">
      <dgm:prSet/>
      <dgm:spPr/>
      <dgm:t>
        <a:bodyPr/>
        <a:lstStyle/>
        <a:p>
          <a:r>
            <a:rPr lang="en-US" b="1" dirty="0"/>
            <a:t>Serious or continuing noncompliance </a:t>
          </a:r>
          <a:r>
            <a:rPr lang="en-US" dirty="0"/>
            <a:t>with the Common Rule or the requirements or determinations of the IRB</a:t>
          </a:r>
        </a:p>
      </dgm:t>
    </dgm:pt>
    <dgm:pt modelId="{F1D10B4D-3410-4DCD-820B-C80B9B68204E}" type="parTrans" cxnId="{E59C89D7-0649-42A5-8669-405ABB1E8241}">
      <dgm:prSet/>
      <dgm:spPr/>
      <dgm:t>
        <a:bodyPr/>
        <a:lstStyle/>
        <a:p>
          <a:endParaRPr lang="en-US"/>
        </a:p>
      </dgm:t>
    </dgm:pt>
    <dgm:pt modelId="{963AB14F-4D1D-4025-833C-5B483893101F}" type="sibTrans" cxnId="{E59C89D7-0649-42A5-8669-405ABB1E8241}">
      <dgm:prSet/>
      <dgm:spPr/>
      <dgm:t>
        <a:bodyPr/>
        <a:lstStyle/>
        <a:p>
          <a:endParaRPr lang="en-US"/>
        </a:p>
      </dgm:t>
    </dgm:pt>
    <dgm:pt modelId="{0FFDE7CD-D161-45BC-9014-5CC3AC4456AD}">
      <dgm:prSet/>
      <dgm:spPr/>
      <dgm:t>
        <a:bodyPr/>
        <a:lstStyle/>
        <a:p>
          <a:r>
            <a:rPr lang="en-US" b="1" noProof="0" dirty="0"/>
            <a:t>Suspensions or terminations </a:t>
          </a:r>
          <a:r>
            <a:rPr lang="en-US" noProof="0" dirty="0"/>
            <a:t>of IRB approval</a:t>
          </a:r>
        </a:p>
      </dgm:t>
    </dgm:pt>
    <dgm:pt modelId="{F82980F9-D64B-45F8-98C6-B6A66C886B6B}" type="parTrans" cxnId="{777A80E3-C9F6-4A00-9124-442A1F911714}">
      <dgm:prSet/>
      <dgm:spPr/>
      <dgm:t>
        <a:bodyPr/>
        <a:lstStyle/>
        <a:p>
          <a:endParaRPr lang="en-US"/>
        </a:p>
      </dgm:t>
    </dgm:pt>
    <dgm:pt modelId="{1A867D9C-8D6B-48C9-8DBB-EFAB2805F2C9}" type="sibTrans" cxnId="{777A80E3-C9F6-4A00-9124-442A1F911714}">
      <dgm:prSet/>
      <dgm:spPr/>
      <dgm:t>
        <a:bodyPr/>
        <a:lstStyle/>
        <a:p>
          <a:endParaRPr lang="en-US"/>
        </a:p>
      </dgm:t>
    </dgm:pt>
    <dgm:pt modelId="{5A710BA8-EE6A-7843-BE8D-352D1915BBE8}" type="pres">
      <dgm:prSet presAssocID="{29F07DD8-1DD9-46B7-81BD-11230102D2EA}" presName="linear" presStyleCnt="0">
        <dgm:presLayoutVars>
          <dgm:animLvl val="lvl"/>
          <dgm:resizeHandles val="exact"/>
        </dgm:presLayoutVars>
      </dgm:prSet>
      <dgm:spPr/>
    </dgm:pt>
    <dgm:pt modelId="{61620C8F-C80F-5D40-9FA4-F4E193E85D89}" type="pres">
      <dgm:prSet presAssocID="{EB0DC404-3E3A-40CB-B3B1-069F4BC9EDB8}" presName="parentText" presStyleLbl="node1" presStyleIdx="0" presStyleCnt="3">
        <dgm:presLayoutVars>
          <dgm:chMax val="0"/>
          <dgm:bulletEnabled val="1"/>
        </dgm:presLayoutVars>
      </dgm:prSet>
      <dgm:spPr/>
    </dgm:pt>
    <dgm:pt modelId="{FECFFF3E-F7D6-994B-ABDB-DE73B2FE0B91}" type="pres">
      <dgm:prSet presAssocID="{7012C1B4-C8A8-4A8A-A097-FD0169A0FD2E}" presName="spacer" presStyleCnt="0"/>
      <dgm:spPr/>
    </dgm:pt>
    <dgm:pt modelId="{E15EE1F9-FA99-E949-BA7E-33BA2169BF93}" type="pres">
      <dgm:prSet presAssocID="{1FEAD4A7-D389-40C9-AF91-4F3512F0EFDD}" presName="parentText" presStyleLbl="node1" presStyleIdx="1" presStyleCnt="3">
        <dgm:presLayoutVars>
          <dgm:chMax val="0"/>
          <dgm:bulletEnabled val="1"/>
        </dgm:presLayoutVars>
      </dgm:prSet>
      <dgm:spPr/>
    </dgm:pt>
    <dgm:pt modelId="{19106AB8-01E6-724A-92C7-6BA10E014D33}" type="pres">
      <dgm:prSet presAssocID="{963AB14F-4D1D-4025-833C-5B483893101F}" presName="spacer" presStyleCnt="0"/>
      <dgm:spPr/>
    </dgm:pt>
    <dgm:pt modelId="{5AD27B88-58E8-8B4E-9207-4B8576B08AD8}" type="pres">
      <dgm:prSet presAssocID="{0FFDE7CD-D161-45BC-9014-5CC3AC4456AD}" presName="parentText" presStyleLbl="node1" presStyleIdx="2" presStyleCnt="3">
        <dgm:presLayoutVars>
          <dgm:chMax val="0"/>
          <dgm:bulletEnabled val="1"/>
        </dgm:presLayoutVars>
      </dgm:prSet>
      <dgm:spPr/>
    </dgm:pt>
  </dgm:ptLst>
  <dgm:cxnLst>
    <dgm:cxn modelId="{16975916-3D9E-FF41-8CA0-AEA06FF17DAF}" type="presOf" srcId="{29F07DD8-1DD9-46B7-81BD-11230102D2EA}" destId="{5A710BA8-EE6A-7843-BE8D-352D1915BBE8}" srcOrd="0" destOrd="0" presId="urn:microsoft.com/office/officeart/2005/8/layout/vList2"/>
    <dgm:cxn modelId="{76663419-8B12-9F48-AF66-982062093617}" type="presOf" srcId="{EB0DC404-3E3A-40CB-B3B1-069F4BC9EDB8}" destId="{61620C8F-C80F-5D40-9FA4-F4E193E85D89}" srcOrd="0" destOrd="0" presId="urn:microsoft.com/office/officeart/2005/8/layout/vList2"/>
    <dgm:cxn modelId="{E2329099-32A6-B54C-B2D2-FE396B391232}" type="presOf" srcId="{0FFDE7CD-D161-45BC-9014-5CC3AC4456AD}" destId="{5AD27B88-58E8-8B4E-9207-4B8576B08AD8}" srcOrd="0" destOrd="0" presId="urn:microsoft.com/office/officeart/2005/8/layout/vList2"/>
    <dgm:cxn modelId="{48301CC5-5711-40B0-BA9B-46286191BB32}" srcId="{29F07DD8-1DD9-46B7-81BD-11230102D2EA}" destId="{EB0DC404-3E3A-40CB-B3B1-069F4BC9EDB8}" srcOrd="0" destOrd="0" parTransId="{A368D2FC-2EE6-4028-91C7-283D702733CA}" sibTransId="{7012C1B4-C8A8-4A8A-A097-FD0169A0FD2E}"/>
    <dgm:cxn modelId="{E59C89D7-0649-42A5-8669-405ABB1E8241}" srcId="{29F07DD8-1DD9-46B7-81BD-11230102D2EA}" destId="{1FEAD4A7-D389-40C9-AF91-4F3512F0EFDD}" srcOrd="1" destOrd="0" parTransId="{F1D10B4D-3410-4DCD-820B-C80B9B68204E}" sibTransId="{963AB14F-4D1D-4025-833C-5B483893101F}"/>
    <dgm:cxn modelId="{777A80E3-C9F6-4A00-9124-442A1F911714}" srcId="{29F07DD8-1DD9-46B7-81BD-11230102D2EA}" destId="{0FFDE7CD-D161-45BC-9014-5CC3AC4456AD}" srcOrd="2" destOrd="0" parTransId="{F82980F9-D64B-45F8-98C6-B6A66C886B6B}" sibTransId="{1A867D9C-8D6B-48C9-8DBB-EFAB2805F2C9}"/>
    <dgm:cxn modelId="{079355E5-7D5E-E044-90AB-BB22E6E1D11A}" type="presOf" srcId="{1FEAD4A7-D389-40C9-AF91-4F3512F0EFDD}" destId="{E15EE1F9-FA99-E949-BA7E-33BA2169BF93}" srcOrd="0" destOrd="0" presId="urn:microsoft.com/office/officeart/2005/8/layout/vList2"/>
    <dgm:cxn modelId="{49B308D7-DE0D-6D46-A848-230C3C1E83DE}" type="presParOf" srcId="{5A710BA8-EE6A-7843-BE8D-352D1915BBE8}" destId="{61620C8F-C80F-5D40-9FA4-F4E193E85D89}" srcOrd="0" destOrd="0" presId="urn:microsoft.com/office/officeart/2005/8/layout/vList2"/>
    <dgm:cxn modelId="{EC5E8AE9-0F6E-944D-B67A-CA90CD7DA5E1}" type="presParOf" srcId="{5A710BA8-EE6A-7843-BE8D-352D1915BBE8}" destId="{FECFFF3E-F7D6-994B-ABDB-DE73B2FE0B91}" srcOrd="1" destOrd="0" presId="urn:microsoft.com/office/officeart/2005/8/layout/vList2"/>
    <dgm:cxn modelId="{99041E06-DD73-4A4B-B9BB-5B91885DB6C8}" type="presParOf" srcId="{5A710BA8-EE6A-7843-BE8D-352D1915BBE8}" destId="{E15EE1F9-FA99-E949-BA7E-33BA2169BF93}" srcOrd="2" destOrd="0" presId="urn:microsoft.com/office/officeart/2005/8/layout/vList2"/>
    <dgm:cxn modelId="{F8DEADEF-11E3-8349-9B30-8D8976F7009C}" type="presParOf" srcId="{5A710BA8-EE6A-7843-BE8D-352D1915BBE8}" destId="{19106AB8-01E6-724A-92C7-6BA10E014D33}" srcOrd="3" destOrd="0" presId="urn:microsoft.com/office/officeart/2005/8/layout/vList2"/>
    <dgm:cxn modelId="{F87C5F70-3DEB-1847-9914-76EFB50C6A02}" type="presParOf" srcId="{5A710BA8-EE6A-7843-BE8D-352D1915BBE8}" destId="{5AD27B88-58E8-8B4E-9207-4B8576B08AD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BE9A2E-2962-594C-B195-D39DE1394A41}" type="doc">
      <dgm:prSet loTypeId="urn:microsoft.com/office/officeart/2005/8/layout/cycle5" loCatId="" qsTypeId="urn:microsoft.com/office/officeart/2005/8/quickstyle/simple1" qsCatId="simple" csTypeId="urn:microsoft.com/office/officeart/2005/8/colors/accent1_2" csCatId="accent1" phldr="1"/>
      <dgm:spPr/>
      <dgm:t>
        <a:bodyPr/>
        <a:lstStyle/>
        <a:p>
          <a:endParaRPr lang="en-US"/>
        </a:p>
      </dgm:t>
    </dgm:pt>
    <dgm:pt modelId="{60A234A2-3DAC-9547-8848-12332B7FABF7}">
      <dgm:prSet phldrT="[Text]" custT="1"/>
      <dgm:spPr/>
      <dgm:t>
        <a:bodyPr/>
        <a:lstStyle/>
        <a:p>
          <a:r>
            <a:rPr lang="en-US" sz="1050" dirty="0"/>
            <a:t>Post Approval Monitoring</a:t>
          </a:r>
        </a:p>
      </dgm:t>
    </dgm:pt>
    <dgm:pt modelId="{22FB9D5A-044B-DF46-AA44-D1B37DD43F49}" type="parTrans" cxnId="{BD5653EC-6C0E-2648-A0E9-58410FC42B88}">
      <dgm:prSet/>
      <dgm:spPr/>
      <dgm:t>
        <a:bodyPr/>
        <a:lstStyle/>
        <a:p>
          <a:endParaRPr lang="en-US" sz="1050"/>
        </a:p>
      </dgm:t>
    </dgm:pt>
    <dgm:pt modelId="{3EC4EF99-8EF1-A44B-947C-BD958AC2B2EF}" type="sibTrans" cxnId="{BD5653EC-6C0E-2648-A0E9-58410FC42B88}">
      <dgm:prSet/>
      <dgm:spPr/>
      <dgm:t>
        <a:bodyPr/>
        <a:lstStyle/>
        <a:p>
          <a:endParaRPr lang="en-US" sz="1050"/>
        </a:p>
      </dgm:t>
    </dgm:pt>
    <dgm:pt modelId="{D1799BB8-ABC1-F841-B798-21AFEE9CB3B4}">
      <dgm:prSet phldrT="[Text]" custT="1"/>
      <dgm:spPr/>
      <dgm:t>
        <a:bodyPr/>
        <a:lstStyle/>
        <a:p>
          <a:r>
            <a:rPr lang="en-US" sz="1050" dirty="0"/>
            <a:t>Committee Discussion </a:t>
          </a:r>
        </a:p>
      </dgm:t>
    </dgm:pt>
    <dgm:pt modelId="{DD546AB6-2B05-F348-9D53-B72B17B15BEF}" type="parTrans" cxnId="{4263FAB8-97D9-AD48-B7EB-C105CB097636}">
      <dgm:prSet/>
      <dgm:spPr/>
      <dgm:t>
        <a:bodyPr/>
        <a:lstStyle/>
        <a:p>
          <a:endParaRPr lang="en-US" sz="1050"/>
        </a:p>
      </dgm:t>
    </dgm:pt>
    <dgm:pt modelId="{0161E94F-F369-634A-8B28-09FB67A7D69F}" type="sibTrans" cxnId="{4263FAB8-97D9-AD48-B7EB-C105CB097636}">
      <dgm:prSet/>
      <dgm:spPr/>
      <dgm:t>
        <a:bodyPr/>
        <a:lstStyle/>
        <a:p>
          <a:endParaRPr lang="en-US" sz="1050"/>
        </a:p>
      </dgm:t>
    </dgm:pt>
    <dgm:pt modelId="{7862134C-21BA-8748-B7D0-16D5E5D6B26D}">
      <dgm:prSet phldrT="[Text]" custT="1"/>
      <dgm:spPr/>
      <dgm:t>
        <a:bodyPr/>
        <a:lstStyle/>
        <a:p>
          <a:r>
            <a:rPr lang="en-US" sz="1050" dirty="0"/>
            <a:t>CAPA (Corrective and Preventative Actions)</a:t>
          </a:r>
        </a:p>
      </dgm:t>
    </dgm:pt>
    <dgm:pt modelId="{0217A87C-6951-264A-BF2A-D3BE69EEBC9F}" type="parTrans" cxnId="{C403ACBB-ACA3-914F-BC8C-E3D7D9FE0146}">
      <dgm:prSet/>
      <dgm:spPr/>
      <dgm:t>
        <a:bodyPr/>
        <a:lstStyle/>
        <a:p>
          <a:endParaRPr lang="en-US" sz="1050"/>
        </a:p>
      </dgm:t>
    </dgm:pt>
    <dgm:pt modelId="{A0FE6720-4427-104F-88E6-4C1C142EC545}" type="sibTrans" cxnId="{C403ACBB-ACA3-914F-BC8C-E3D7D9FE0146}">
      <dgm:prSet/>
      <dgm:spPr/>
      <dgm:t>
        <a:bodyPr/>
        <a:lstStyle/>
        <a:p>
          <a:endParaRPr lang="en-US" sz="1050"/>
        </a:p>
      </dgm:t>
    </dgm:pt>
    <dgm:pt modelId="{19AE4390-5893-2344-87CD-9FC48D0D32DC}">
      <dgm:prSet phldrT="[Text]" custT="1"/>
      <dgm:spPr/>
      <dgm:t>
        <a:bodyPr/>
        <a:lstStyle/>
        <a:p>
          <a:r>
            <a:rPr lang="en-US" sz="1050" dirty="0"/>
            <a:t>OHRP/FDA Reporting</a:t>
          </a:r>
        </a:p>
      </dgm:t>
    </dgm:pt>
    <dgm:pt modelId="{8209A9E4-3DF4-9C44-937F-56C452CDB1F0}" type="parTrans" cxnId="{9D5A5A61-B9B1-124B-A9B9-650186FD6395}">
      <dgm:prSet/>
      <dgm:spPr/>
      <dgm:t>
        <a:bodyPr/>
        <a:lstStyle/>
        <a:p>
          <a:endParaRPr lang="en-US" sz="1050"/>
        </a:p>
      </dgm:t>
    </dgm:pt>
    <dgm:pt modelId="{DF0CAF77-AEAE-C646-BF20-59C5D48142A5}" type="sibTrans" cxnId="{9D5A5A61-B9B1-124B-A9B9-650186FD6395}">
      <dgm:prSet/>
      <dgm:spPr/>
      <dgm:t>
        <a:bodyPr/>
        <a:lstStyle/>
        <a:p>
          <a:endParaRPr lang="en-US" sz="1050"/>
        </a:p>
      </dgm:t>
    </dgm:pt>
    <dgm:pt modelId="{981791A8-FFF4-B542-9060-4694D5088C53}">
      <dgm:prSet custT="1"/>
      <dgm:spPr/>
      <dgm:t>
        <a:bodyPr/>
        <a:lstStyle/>
        <a:p>
          <a:r>
            <a:rPr lang="en-US" sz="1050" dirty="0"/>
            <a:t> OHRP/FDA Reporting</a:t>
          </a:r>
        </a:p>
      </dgm:t>
    </dgm:pt>
    <dgm:pt modelId="{CC37E255-F5C3-8D4E-846F-55406C66AA69}" type="parTrans" cxnId="{83BF60F7-A904-5A46-BCB0-4847FD10886F}">
      <dgm:prSet/>
      <dgm:spPr/>
      <dgm:t>
        <a:bodyPr/>
        <a:lstStyle/>
        <a:p>
          <a:endParaRPr lang="en-US" sz="1050"/>
        </a:p>
      </dgm:t>
    </dgm:pt>
    <dgm:pt modelId="{01826688-60D7-0647-BCFF-EC80D2D041B3}" type="sibTrans" cxnId="{83BF60F7-A904-5A46-BCB0-4847FD10886F}">
      <dgm:prSet/>
      <dgm:spPr/>
      <dgm:t>
        <a:bodyPr/>
        <a:lstStyle/>
        <a:p>
          <a:endParaRPr lang="en-US" sz="1050"/>
        </a:p>
      </dgm:t>
    </dgm:pt>
    <dgm:pt modelId="{52346FD7-2E4B-1D43-8E94-25CD1D0A038F}">
      <dgm:prSet custT="1"/>
      <dgm:spPr/>
      <dgm:t>
        <a:bodyPr/>
        <a:lstStyle/>
        <a:p>
          <a:r>
            <a:rPr lang="en-US" sz="1050" dirty="0"/>
            <a:t>Chair Determination</a:t>
          </a:r>
        </a:p>
      </dgm:t>
    </dgm:pt>
    <dgm:pt modelId="{D03C90D7-2DBD-4447-83BB-54F87FC1F23A}" type="parTrans" cxnId="{BD3D6D8D-26BA-4648-8C6D-24E4E0E6031D}">
      <dgm:prSet/>
      <dgm:spPr/>
      <dgm:t>
        <a:bodyPr/>
        <a:lstStyle/>
        <a:p>
          <a:endParaRPr lang="en-US" sz="1050"/>
        </a:p>
      </dgm:t>
    </dgm:pt>
    <dgm:pt modelId="{6F1826B6-B464-8842-9B9F-7BAC0E579F66}" type="sibTrans" cxnId="{BD3D6D8D-26BA-4648-8C6D-24E4E0E6031D}">
      <dgm:prSet/>
      <dgm:spPr/>
      <dgm:t>
        <a:bodyPr/>
        <a:lstStyle/>
        <a:p>
          <a:endParaRPr lang="en-US" sz="1050"/>
        </a:p>
      </dgm:t>
    </dgm:pt>
    <dgm:pt modelId="{CB55A8F3-2550-154D-877D-95924A17D6C9}" type="pres">
      <dgm:prSet presAssocID="{00BE9A2E-2962-594C-B195-D39DE1394A41}" presName="cycle" presStyleCnt="0">
        <dgm:presLayoutVars>
          <dgm:dir/>
          <dgm:resizeHandles val="exact"/>
        </dgm:presLayoutVars>
      </dgm:prSet>
      <dgm:spPr/>
    </dgm:pt>
    <dgm:pt modelId="{1570EE6D-4441-3947-8577-9DEC2BADF0C7}" type="pres">
      <dgm:prSet presAssocID="{60A234A2-3DAC-9547-8848-12332B7FABF7}" presName="node" presStyleLbl="node1" presStyleIdx="0" presStyleCnt="6">
        <dgm:presLayoutVars>
          <dgm:bulletEnabled val="1"/>
        </dgm:presLayoutVars>
      </dgm:prSet>
      <dgm:spPr/>
    </dgm:pt>
    <dgm:pt modelId="{9F0B7E0D-5E52-A448-B943-902085489F63}" type="pres">
      <dgm:prSet presAssocID="{60A234A2-3DAC-9547-8848-12332B7FABF7}" presName="spNode" presStyleCnt="0"/>
      <dgm:spPr/>
    </dgm:pt>
    <dgm:pt modelId="{FD4DA1A6-6E54-AA48-889F-958F73D8625A}" type="pres">
      <dgm:prSet presAssocID="{3EC4EF99-8EF1-A44B-947C-BD958AC2B2EF}" presName="sibTrans" presStyleLbl="sibTrans1D1" presStyleIdx="0" presStyleCnt="6"/>
      <dgm:spPr/>
    </dgm:pt>
    <dgm:pt modelId="{7C1095DA-CF51-AD4E-BA1C-73862A868F7E}" type="pres">
      <dgm:prSet presAssocID="{52346FD7-2E4B-1D43-8E94-25CD1D0A038F}" presName="node" presStyleLbl="node1" presStyleIdx="1" presStyleCnt="6">
        <dgm:presLayoutVars>
          <dgm:bulletEnabled val="1"/>
        </dgm:presLayoutVars>
      </dgm:prSet>
      <dgm:spPr/>
    </dgm:pt>
    <dgm:pt modelId="{B96F2779-75A0-224E-B910-3F7E64480EC8}" type="pres">
      <dgm:prSet presAssocID="{52346FD7-2E4B-1D43-8E94-25CD1D0A038F}" presName="spNode" presStyleCnt="0"/>
      <dgm:spPr/>
    </dgm:pt>
    <dgm:pt modelId="{CDEFCC1D-D5C2-2E45-8FE8-155C8BA5E716}" type="pres">
      <dgm:prSet presAssocID="{6F1826B6-B464-8842-9B9F-7BAC0E579F66}" presName="sibTrans" presStyleLbl="sibTrans1D1" presStyleIdx="1" presStyleCnt="6"/>
      <dgm:spPr/>
    </dgm:pt>
    <dgm:pt modelId="{2D1B67F6-B7C3-D54B-B7B0-960836F9CC9A}" type="pres">
      <dgm:prSet presAssocID="{981791A8-FFF4-B542-9060-4694D5088C53}" presName="node" presStyleLbl="node1" presStyleIdx="2" presStyleCnt="6">
        <dgm:presLayoutVars>
          <dgm:bulletEnabled val="1"/>
        </dgm:presLayoutVars>
      </dgm:prSet>
      <dgm:spPr/>
    </dgm:pt>
    <dgm:pt modelId="{00F5CAED-2659-C848-8A8D-CA93AEA1BD16}" type="pres">
      <dgm:prSet presAssocID="{981791A8-FFF4-B542-9060-4694D5088C53}" presName="spNode" presStyleCnt="0"/>
      <dgm:spPr/>
    </dgm:pt>
    <dgm:pt modelId="{0C26D4A9-0205-D04F-817E-2C0DA120C9D6}" type="pres">
      <dgm:prSet presAssocID="{01826688-60D7-0647-BCFF-EC80D2D041B3}" presName="sibTrans" presStyleLbl="sibTrans1D1" presStyleIdx="2" presStyleCnt="6"/>
      <dgm:spPr/>
    </dgm:pt>
    <dgm:pt modelId="{E0A47F4C-660E-FD44-8B00-38192E4A7377}" type="pres">
      <dgm:prSet presAssocID="{D1799BB8-ABC1-F841-B798-21AFEE9CB3B4}" presName="node" presStyleLbl="node1" presStyleIdx="3" presStyleCnt="6">
        <dgm:presLayoutVars>
          <dgm:bulletEnabled val="1"/>
        </dgm:presLayoutVars>
      </dgm:prSet>
      <dgm:spPr/>
    </dgm:pt>
    <dgm:pt modelId="{A194395B-0FB5-084E-AB8E-33CE23469822}" type="pres">
      <dgm:prSet presAssocID="{D1799BB8-ABC1-F841-B798-21AFEE9CB3B4}" presName="spNode" presStyleCnt="0"/>
      <dgm:spPr/>
    </dgm:pt>
    <dgm:pt modelId="{DBBE173F-1D3B-E541-921C-19BF874AEC79}" type="pres">
      <dgm:prSet presAssocID="{0161E94F-F369-634A-8B28-09FB67A7D69F}" presName="sibTrans" presStyleLbl="sibTrans1D1" presStyleIdx="3" presStyleCnt="6"/>
      <dgm:spPr/>
    </dgm:pt>
    <dgm:pt modelId="{4F0AC068-3793-BE4C-AA2D-CB43AC9CC78C}" type="pres">
      <dgm:prSet presAssocID="{7862134C-21BA-8748-B7D0-16D5E5D6B26D}" presName="node" presStyleLbl="node1" presStyleIdx="4" presStyleCnt="6">
        <dgm:presLayoutVars>
          <dgm:bulletEnabled val="1"/>
        </dgm:presLayoutVars>
      </dgm:prSet>
      <dgm:spPr/>
    </dgm:pt>
    <dgm:pt modelId="{A7534088-9997-6047-B5FA-CACD8974808E}" type="pres">
      <dgm:prSet presAssocID="{7862134C-21BA-8748-B7D0-16D5E5D6B26D}" presName="spNode" presStyleCnt="0"/>
      <dgm:spPr/>
    </dgm:pt>
    <dgm:pt modelId="{89D85869-36EE-AD4B-AE0E-52E5CF7C004C}" type="pres">
      <dgm:prSet presAssocID="{A0FE6720-4427-104F-88E6-4C1C142EC545}" presName="sibTrans" presStyleLbl="sibTrans1D1" presStyleIdx="4" presStyleCnt="6"/>
      <dgm:spPr/>
    </dgm:pt>
    <dgm:pt modelId="{0A9459ED-AE05-154F-90C9-332458B00729}" type="pres">
      <dgm:prSet presAssocID="{19AE4390-5893-2344-87CD-9FC48D0D32DC}" presName="node" presStyleLbl="node1" presStyleIdx="5" presStyleCnt="6">
        <dgm:presLayoutVars>
          <dgm:bulletEnabled val="1"/>
        </dgm:presLayoutVars>
      </dgm:prSet>
      <dgm:spPr/>
    </dgm:pt>
    <dgm:pt modelId="{30F024E7-066F-7E46-ACAA-1F5108F9FB78}" type="pres">
      <dgm:prSet presAssocID="{19AE4390-5893-2344-87CD-9FC48D0D32DC}" presName="spNode" presStyleCnt="0"/>
      <dgm:spPr/>
    </dgm:pt>
    <dgm:pt modelId="{041E4814-8AA8-E84A-A4CB-8D469C73B387}" type="pres">
      <dgm:prSet presAssocID="{DF0CAF77-AEAE-C646-BF20-59C5D48142A5}" presName="sibTrans" presStyleLbl="sibTrans1D1" presStyleIdx="5" presStyleCnt="6"/>
      <dgm:spPr/>
    </dgm:pt>
  </dgm:ptLst>
  <dgm:cxnLst>
    <dgm:cxn modelId="{B814ED07-3A0C-8348-BB86-BAECA3C7FAC2}" type="presOf" srcId="{3EC4EF99-8EF1-A44B-947C-BD958AC2B2EF}" destId="{FD4DA1A6-6E54-AA48-889F-958F73D8625A}" srcOrd="0" destOrd="0" presId="urn:microsoft.com/office/officeart/2005/8/layout/cycle5"/>
    <dgm:cxn modelId="{53BC6628-54BD-8841-A1C0-5C311BD69CD9}" type="presOf" srcId="{0161E94F-F369-634A-8B28-09FB67A7D69F}" destId="{DBBE173F-1D3B-E541-921C-19BF874AEC79}" srcOrd="0" destOrd="0" presId="urn:microsoft.com/office/officeart/2005/8/layout/cycle5"/>
    <dgm:cxn modelId="{A2E2122E-21AB-5A4E-AA2A-2C679B1B3997}" type="presOf" srcId="{60A234A2-3DAC-9547-8848-12332B7FABF7}" destId="{1570EE6D-4441-3947-8577-9DEC2BADF0C7}" srcOrd="0" destOrd="0" presId="urn:microsoft.com/office/officeart/2005/8/layout/cycle5"/>
    <dgm:cxn modelId="{9D5A5A61-B9B1-124B-A9B9-650186FD6395}" srcId="{00BE9A2E-2962-594C-B195-D39DE1394A41}" destId="{19AE4390-5893-2344-87CD-9FC48D0D32DC}" srcOrd="5" destOrd="0" parTransId="{8209A9E4-3DF4-9C44-937F-56C452CDB1F0}" sibTransId="{DF0CAF77-AEAE-C646-BF20-59C5D48142A5}"/>
    <dgm:cxn modelId="{04662364-F0BB-E249-AD8A-92782E08CBB1}" type="presOf" srcId="{00BE9A2E-2962-594C-B195-D39DE1394A41}" destId="{CB55A8F3-2550-154D-877D-95924A17D6C9}" srcOrd="0" destOrd="0" presId="urn:microsoft.com/office/officeart/2005/8/layout/cycle5"/>
    <dgm:cxn modelId="{BD3D6D8D-26BA-4648-8C6D-24E4E0E6031D}" srcId="{00BE9A2E-2962-594C-B195-D39DE1394A41}" destId="{52346FD7-2E4B-1D43-8E94-25CD1D0A038F}" srcOrd="1" destOrd="0" parTransId="{D03C90D7-2DBD-4447-83BB-54F87FC1F23A}" sibTransId="{6F1826B6-B464-8842-9B9F-7BAC0E579F66}"/>
    <dgm:cxn modelId="{17FD2190-7A5E-8445-BD32-5F7390B9447C}" type="presOf" srcId="{DF0CAF77-AEAE-C646-BF20-59C5D48142A5}" destId="{041E4814-8AA8-E84A-A4CB-8D469C73B387}" srcOrd="0" destOrd="0" presId="urn:microsoft.com/office/officeart/2005/8/layout/cycle5"/>
    <dgm:cxn modelId="{60881792-BF8F-7840-B407-D909079B79F9}" type="presOf" srcId="{7862134C-21BA-8748-B7D0-16D5E5D6B26D}" destId="{4F0AC068-3793-BE4C-AA2D-CB43AC9CC78C}" srcOrd="0" destOrd="0" presId="urn:microsoft.com/office/officeart/2005/8/layout/cycle5"/>
    <dgm:cxn modelId="{FB2B5492-CEFC-6044-A105-90B4D76083C2}" type="presOf" srcId="{01826688-60D7-0647-BCFF-EC80D2D041B3}" destId="{0C26D4A9-0205-D04F-817E-2C0DA120C9D6}" srcOrd="0" destOrd="0" presId="urn:microsoft.com/office/officeart/2005/8/layout/cycle5"/>
    <dgm:cxn modelId="{E4C815AB-CFE4-D94C-8EC4-FFE74E76DF02}" type="presOf" srcId="{981791A8-FFF4-B542-9060-4694D5088C53}" destId="{2D1B67F6-B7C3-D54B-B7B0-960836F9CC9A}" srcOrd="0" destOrd="0" presId="urn:microsoft.com/office/officeart/2005/8/layout/cycle5"/>
    <dgm:cxn modelId="{4263FAB8-97D9-AD48-B7EB-C105CB097636}" srcId="{00BE9A2E-2962-594C-B195-D39DE1394A41}" destId="{D1799BB8-ABC1-F841-B798-21AFEE9CB3B4}" srcOrd="3" destOrd="0" parTransId="{DD546AB6-2B05-F348-9D53-B72B17B15BEF}" sibTransId="{0161E94F-F369-634A-8B28-09FB67A7D69F}"/>
    <dgm:cxn modelId="{5BAD31BB-1D1D-3347-B82B-20EC53856BF9}" type="presOf" srcId="{6F1826B6-B464-8842-9B9F-7BAC0E579F66}" destId="{CDEFCC1D-D5C2-2E45-8FE8-155C8BA5E716}" srcOrd="0" destOrd="0" presId="urn:microsoft.com/office/officeart/2005/8/layout/cycle5"/>
    <dgm:cxn modelId="{C403ACBB-ACA3-914F-BC8C-E3D7D9FE0146}" srcId="{00BE9A2E-2962-594C-B195-D39DE1394A41}" destId="{7862134C-21BA-8748-B7D0-16D5E5D6B26D}" srcOrd="4" destOrd="0" parTransId="{0217A87C-6951-264A-BF2A-D3BE69EEBC9F}" sibTransId="{A0FE6720-4427-104F-88E6-4C1C142EC545}"/>
    <dgm:cxn modelId="{1C7E23DA-DF9E-9947-8D27-F725E800A4E9}" type="presOf" srcId="{D1799BB8-ABC1-F841-B798-21AFEE9CB3B4}" destId="{E0A47F4C-660E-FD44-8B00-38192E4A7377}" srcOrd="0" destOrd="0" presId="urn:microsoft.com/office/officeart/2005/8/layout/cycle5"/>
    <dgm:cxn modelId="{77CD61E7-19D6-634F-9209-3AB60ABC14CF}" type="presOf" srcId="{19AE4390-5893-2344-87CD-9FC48D0D32DC}" destId="{0A9459ED-AE05-154F-90C9-332458B00729}" srcOrd="0" destOrd="0" presId="urn:microsoft.com/office/officeart/2005/8/layout/cycle5"/>
    <dgm:cxn modelId="{BD5653EC-6C0E-2648-A0E9-58410FC42B88}" srcId="{00BE9A2E-2962-594C-B195-D39DE1394A41}" destId="{60A234A2-3DAC-9547-8848-12332B7FABF7}" srcOrd="0" destOrd="0" parTransId="{22FB9D5A-044B-DF46-AA44-D1B37DD43F49}" sibTransId="{3EC4EF99-8EF1-A44B-947C-BD958AC2B2EF}"/>
    <dgm:cxn modelId="{AEFE20EF-4259-D24F-A1C9-C17B8F161780}" type="presOf" srcId="{A0FE6720-4427-104F-88E6-4C1C142EC545}" destId="{89D85869-36EE-AD4B-AE0E-52E5CF7C004C}" srcOrd="0" destOrd="0" presId="urn:microsoft.com/office/officeart/2005/8/layout/cycle5"/>
    <dgm:cxn modelId="{EC2336F1-53BB-FA45-915D-418CE6E4936C}" type="presOf" srcId="{52346FD7-2E4B-1D43-8E94-25CD1D0A038F}" destId="{7C1095DA-CF51-AD4E-BA1C-73862A868F7E}" srcOrd="0" destOrd="0" presId="urn:microsoft.com/office/officeart/2005/8/layout/cycle5"/>
    <dgm:cxn modelId="{83BF60F7-A904-5A46-BCB0-4847FD10886F}" srcId="{00BE9A2E-2962-594C-B195-D39DE1394A41}" destId="{981791A8-FFF4-B542-9060-4694D5088C53}" srcOrd="2" destOrd="0" parTransId="{CC37E255-F5C3-8D4E-846F-55406C66AA69}" sibTransId="{01826688-60D7-0647-BCFF-EC80D2D041B3}"/>
    <dgm:cxn modelId="{449955E3-004F-5049-BA4B-403F551D5DF2}" type="presParOf" srcId="{CB55A8F3-2550-154D-877D-95924A17D6C9}" destId="{1570EE6D-4441-3947-8577-9DEC2BADF0C7}" srcOrd="0" destOrd="0" presId="urn:microsoft.com/office/officeart/2005/8/layout/cycle5"/>
    <dgm:cxn modelId="{6B204BE0-D497-E549-B789-5749ADC73809}" type="presParOf" srcId="{CB55A8F3-2550-154D-877D-95924A17D6C9}" destId="{9F0B7E0D-5E52-A448-B943-902085489F63}" srcOrd="1" destOrd="0" presId="urn:microsoft.com/office/officeart/2005/8/layout/cycle5"/>
    <dgm:cxn modelId="{F04975D3-085B-0345-A93B-CBB66124822B}" type="presParOf" srcId="{CB55A8F3-2550-154D-877D-95924A17D6C9}" destId="{FD4DA1A6-6E54-AA48-889F-958F73D8625A}" srcOrd="2" destOrd="0" presId="urn:microsoft.com/office/officeart/2005/8/layout/cycle5"/>
    <dgm:cxn modelId="{F961B289-6751-8143-A79D-2A72DC08B090}" type="presParOf" srcId="{CB55A8F3-2550-154D-877D-95924A17D6C9}" destId="{7C1095DA-CF51-AD4E-BA1C-73862A868F7E}" srcOrd="3" destOrd="0" presId="urn:microsoft.com/office/officeart/2005/8/layout/cycle5"/>
    <dgm:cxn modelId="{50ED2AF7-B787-4847-8A2B-239200D37222}" type="presParOf" srcId="{CB55A8F3-2550-154D-877D-95924A17D6C9}" destId="{B96F2779-75A0-224E-B910-3F7E64480EC8}" srcOrd="4" destOrd="0" presId="urn:microsoft.com/office/officeart/2005/8/layout/cycle5"/>
    <dgm:cxn modelId="{2A96E8AA-B4CA-7748-8818-F55B53665E74}" type="presParOf" srcId="{CB55A8F3-2550-154D-877D-95924A17D6C9}" destId="{CDEFCC1D-D5C2-2E45-8FE8-155C8BA5E716}" srcOrd="5" destOrd="0" presId="urn:microsoft.com/office/officeart/2005/8/layout/cycle5"/>
    <dgm:cxn modelId="{74CF0CA5-FCB0-FF43-9F70-FD72A2747FDE}" type="presParOf" srcId="{CB55A8F3-2550-154D-877D-95924A17D6C9}" destId="{2D1B67F6-B7C3-D54B-B7B0-960836F9CC9A}" srcOrd="6" destOrd="0" presId="urn:microsoft.com/office/officeart/2005/8/layout/cycle5"/>
    <dgm:cxn modelId="{418A3AC4-E749-1349-99DA-39DDA3FA88DF}" type="presParOf" srcId="{CB55A8F3-2550-154D-877D-95924A17D6C9}" destId="{00F5CAED-2659-C848-8A8D-CA93AEA1BD16}" srcOrd="7" destOrd="0" presId="urn:microsoft.com/office/officeart/2005/8/layout/cycle5"/>
    <dgm:cxn modelId="{0BA9970A-FB92-524B-8B35-2E0FB1D40DDB}" type="presParOf" srcId="{CB55A8F3-2550-154D-877D-95924A17D6C9}" destId="{0C26D4A9-0205-D04F-817E-2C0DA120C9D6}" srcOrd="8" destOrd="0" presId="urn:microsoft.com/office/officeart/2005/8/layout/cycle5"/>
    <dgm:cxn modelId="{0D89A311-93AE-F640-885B-A66848A17A04}" type="presParOf" srcId="{CB55A8F3-2550-154D-877D-95924A17D6C9}" destId="{E0A47F4C-660E-FD44-8B00-38192E4A7377}" srcOrd="9" destOrd="0" presId="urn:microsoft.com/office/officeart/2005/8/layout/cycle5"/>
    <dgm:cxn modelId="{37C54193-3909-9944-9DBC-7EE89C279036}" type="presParOf" srcId="{CB55A8F3-2550-154D-877D-95924A17D6C9}" destId="{A194395B-0FB5-084E-AB8E-33CE23469822}" srcOrd="10" destOrd="0" presId="urn:microsoft.com/office/officeart/2005/8/layout/cycle5"/>
    <dgm:cxn modelId="{C5D6232B-9CC5-A843-971F-A113BA1F49C5}" type="presParOf" srcId="{CB55A8F3-2550-154D-877D-95924A17D6C9}" destId="{DBBE173F-1D3B-E541-921C-19BF874AEC79}" srcOrd="11" destOrd="0" presId="urn:microsoft.com/office/officeart/2005/8/layout/cycle5"/>
    <dgm:cxn modelId="{D3739D4C-A58C-3E47-99D7-2882A6B1E46E}" type="presParOf" srcId="{CB55A8F3-2550-154D-877D-95924A17D6C9}" destId="{4F0AC068-3793-BE4C-AA2D-CB43AC9CC78C}" srcOrd="12" destOrd="0" presId="urn:microsoft.com/office/officeart/2005/8/layout/cycle5"/>
    <dgm:cxn modelId="{6EBC9107-00C1-2A44-9ADE-ACE8C251BE68}" type="presParOf" srcId="{CB55A8F3-2550-154D-877D-95924A17D6C9}" destId="{A7534088-9997-6047-B5FA-CACD8974808E}" srcOrd="13" destOrd="0" presId="urn:microsoft.com/office/officeart/2005/8/layout/cycle5"/>
    <dgm:cxn modelId="{F0F6DB3B-208B-2D47-8A1D-F1798D376D72}" type="presParOf" srcId="{CB55A8F3-2550-154D-877D-95924A17D6C9}" destId="{89D85869-36EE-AD4B-AE0E-52E5CF7C004C}" srcOrd="14" destOrd="0" presId="urn:microsoft.com/office/officeart/2005/8/layout/cycle5"/>
    <dgm:cxn modelId="{C0F3AECB-0ACC-F642-8F36-3743D7C3BC94}" type="presParOf" srcId="{CB55A8F3-2550-154D-877D-95924A17D6C9}" destId="{0A9459ED-AE05-154F-90C9-332458B00729}" srcOrd="15" destOrd="0" presId="urn:microsoft.com/office/officeart/2005/8/layout/cycle5"/>
    <dgm:cxn modelId="{FFACAD19-5135-5743-8661-1304B11091B1}" type="presParOf" srcId="{CB55A8F3-2550-154D-877D-95924A17D6C9}" destId="{30F024E7-066F-7E46-ACAA-1F5108F9FB78}" srcOrd="16" destOrd="0" presId="urn:microsoft.com/office/officeart/2005/8/layout/cycle5"/>
    <dgm:cxn modelId="{BAD0A3F4-B15A-184B-BA44-876C8A10B730}" type="presParOf" srcId="{CB55A8F3-2550-154D-877D-95924A17D6C9}" destId="{041E4814-8AA8-E84A-A4CB-8D469C73B387}"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258373-BDC2-D64D-9FFA-1EEDCFEE22AB}" type="doc">
      <dgm:prSet loTypeId="urn:microsoft.com/office/officeart/2005/8/layout/process1" loCatId="" qsTypeId="urn:microsoft.com/office/officeart/2005/8/quickstyle/simple1" qsCatId="simple" csTypeId="urn:microsoft.com/office/officeart/2005/8/colors/accent1_2" csCatId="accent1" phldr="1"/>
      <dgm:spPr/>
    </dgm:pt>
    <dgm:pt modelId="{B0B38BA4-B40D-9740-8447-09BF3479304F}">
      <dgm:prSet phldrT="[Text]"/>
      <dgm:spPr/>
      <dgm:t>
        <a:bodyPr/>
        <a:lstStyle/>
        <a:p>
          <a:r>
            <a:rPr lang="en-US" dirty="0"/>
            <a:t>Committee Discussion</a:t>
          </a:r>
        </a:p>
      </dgm:t>
    </dgm:pt>
    <dgm:pt modelId="{F0E9FE1A-A315-E749-BF9F-41AA4617F952}" type="parTrans" cxnId="{B62AA03F-38BC-2249-AD2A-6CAB46C92C99}">
      <dgm:prSet/>
      <dgm:spPr/>
      <dgm:t>
        <a:bodyPr/>
        <a:lstStyle/>
        <a:p>
          <a:endParaRPr lang="en-US"/>
        </a:p>
      </dgm:t>
    </dgm:pt>
    <dgm:pt modelId="{C7221A19-F045-CB4A-8F33-230A51601668}" type="sibTrans" cxnId="{B62AA03F-38BC-2249-AD2A-6CAB46C92C99}">
      <dgm:prSet/>
      <dgm:spPr/>
      <dgm:t>
        <a:bodyPr/>
        <a:lstStyle/>
        <a:p>
          <a:endParaRPr lang="en-US"/>
        </a:p>
      </dgm:t>
    </dgm:pt>
    <dgm:pt modelId="{A116B2A8-AD96-BE4B-9513-985066DAD138}">
      <dgm:prSet phldrT="[Text]"/>
      <dgm:spPr/>
      <dgm:t>
        <a:bodyPr/>
        <a:lstStyle/>
        <a:p>
          <a:r>
            <a:rPr lang="en-US" dirty="0"/>
            <a:t>Questions to PI or Determinations</a:t>
          </a:r>
        </a:p>
      </dgm:t>
    </dgm:pt>
    <dgm:pt modelId="{DEFA258D-7BB7-6749-A0EA-8292CAAC957C}" type="parTrans" cxnId="{9EB25307-CCA8-A34A-8F62-1973EA5FFD5D}">
      <dgm:prSet/>
      <dgm:spPr/>
      <dgm:t>
        <a:bodyPr/>
        <a:lstStyle/>
        <a:p>
          <a:endParaRPr lang="en-US"/>
        </a:p>
      </dgm:t>
    </dgm:pt>
    <dgm:pt modelId="{1B9AB1C3-2F5B-A746-B1BD-3A70B75F494D}" type="sibTrans" cxnId="{9EB25307-CCA8-A34A-8F62-1973EA5FFD5D}">
      <dgm:prSet/>
      <dgm:spPr/>
      <dgm:t>
        <a:bodyPr/>
        <a:lstStyle/>
        <a:p>
          <a:endParaRPr lang="en-US"/>
        </a:p>
      </dgm:t>
    </dgm:pt>
    <dgm:pt modelId="{C26891FA-C816-2344-9078-605102AC6C23}">
      <dgm:prSet phldrT="[Text]"/>
      <dgm:spPr/>
      <dgm:t>
        <a:bodyPr/>
        <a:lstStyle/>
        <a:p>
          <a:r>
            <a:rPr lang="en-US" dirty="0"/>
            <a:t>Committee determines CAPA</a:t>
          </a:r>
        </a:p>
      </dgm:t>
    </dgm:pt>
    <dgm:pt modelId="{EE68C288-FCBF-154E-A968-7FBD5A81B5DD}" type="parTrans" cxnId="{EF9BA396-60B8-1C4B-957E-08C2C2DE7BC9}">
      <dgm:prSet/>
      <dgm:spPr/>
      <dgm:t>
        <a:bodyPr/>
        <a:lstStyle/>
        <a:p>
          <a:endParaRPr lang="en-US"/>
        </a:p>
      </dgm:t>
    </dgm:pt>
    <dgm:pt modelId="{BDDE2F24-727F-2C49-A73B-186AF770524B}" type="sibTrans" cxnId="{EF9BA396-60B8-1C4B-957E-08C2C2DE7BC9}">
      <dgm:prSet/>
      <dgm:spPr/>
      <dgm:t>
        <a:bodyPr/>
        <a:lstStyle/>
        <a:p>
          <a:endParaRPr lang="en-US"/>
        </a:p>
      </dgm:t>
    </dgm:pt>
    <dgm:pt modelId="{2C317FDA-9425-4B43-AC14-532792A5D7A6}" type="pres">
      <dgm:prSet presAssocID="{07258373-BDC2-D64D-9FFA-1EEDCFEE22AB}" presName="Name0" presStyleCnt="0">
        <dgm:presLayoutVars>
          <dgm:dir/>
          <dgm:resizeHandles val="exact"/>
        </dgm:presLayoutVars>
      </dgm:prSet>
      <dgm:spPr/>
    </dgm:pt>
    <dgm:pt modelId="{D75E2573-F51B-3F42-A617-C494C06C7367}" type="pres">
      <dgm:prSet presAssocID="{B0B38BA4-B40D-9740-8447-09BF3479304F}" presName="node" presStyleLbl="node1" presStyleIdx="0" presStyleCnt="3">
        <dgm:presLayoutVars>
          <dgm:bulletEnabled val="1"/>
        </dgm:presLayoutVars>
      </dgm:prSet>
      <dgm:spPr/>
    </dgm:pt>
    <dgm:pt modelId="{78C7B53A-F216-FC47-A081-328501AB42D3}" type="pres">
      <dgm:prSet presAssocID="{C7221A19-F045-CB4A-8F33-230A51601668}" presName="sibTrans" presStyleLbl="sibTrans2D1" presStyleIdx="0" presStyleCnt="2"/>
      <dgm:spPr/>
    </dgm:pt>
    <dgm:pt modelId="{29386A24-4A81-6846-A944-339B0E8107B8}" type="pres">
      <dgm:prSet presAssocID="{C7221A19-F045-CB4A-8F33-230A51601668}" presName="connectorText" presStyleLbl="sibTrans2D1" presStyleIdx="0" presStyleCnt="2"/>
      <dgm:spPr/>
    </dgm:pt>
    <dgm:pt modelId="{FFBA3F8A-E137-554F-8C92-85D3F3FBE626}" type="pres">
      <dgm:prSet presAssocID="{A116B2A8-AD96-BE4B-9513-985066DAD138}" presName="node" presStyleLbl="node1" presStyleIdx="1" presStyleCnt="3">
        <dgm:presLayoutVars>
          <dgm:bulletEnabled val="1"/>
        </dgm:presLayoutVars>
      </dgm:prSet>
      <dgm:spPr/>
    </dgm:pt>
    <dgm:pt modelId="{1C438806-A59A-334F-B361-13BFFAD78629}" type="pres">
      <dgm:prSet presAssocID="{1B9AB1C3-2F5B-A746-B1BD-3A70B75F494D}" presName="sibTrans" presStyleLbl="sibTrans2D1" presStyleIdx="1" presStyleCnt="2"/>
      <dgm:spPr/>
    </dgm:pt>
    <dgm:pt modelId="{3AD35508-0298-204B-8CBD-2D38F5604968}" type="pres">
      <dgm:prSet presAssocID="{1B9AB1C3-2F5B-A746-B1BD-3A70B75F494D}" presName="connectorText" presStyleLbl="sibTrans2D1" presStyleIdx="1" presStyleCnt="2"/>
      <dgm:spPr/>
    </dgm:pt>
    <dgm:pt modelId="{39ED0E0E-EABF-034A-816D-985D49F3D18E}" type="pres">
      <dgm:prSet presAssocID="{C26891FA-C816-2344-9078-605102AC6C23}" presName="node" presStyleLbl="node1" presStyleIdx="2" presStyleCnt="3">
        <dgm:presLayoutVars>
          <dgm:bulletEnabled val="1"/>
        </dgm:presLayoutVars>
      </dgm:prSet>
      <dgm:spPr/>
    </dgm:pt>
  </dgm:ptLst>
  <dgm:cxnLst>
    <dgm:cxn modelId="{9EB25307-CCA8-A34A-8F62-1973EA5FFD5D}" srcId="{07258373-BDC2-D64D-9FFA-1EEDCFEE22AB}" destId="{A116B2A8-AD96-BE4B-9513-985066DAD138}" srcOrd="1" destOrd="0" parTransId="{DEFA258D-7BB7-6749-A0EA-8292CAAC957C}" sibTransId="{1B9AB1C3-2F5B-A746-B1BD-3A70B75F494D}"/>
    <dgm:cxn modelId="{4F92540C-0B21-1D42-AB1A-5BB876A1F782}" type="presOf" srcId="{1B9AB1C3-2F5B-A746-B1BD-3A70B75F494D}" destId="{1C438806-A59A-334F-B361-13BFFAD78629}" srcOrd="0" destOrd="0" presId="urn:microsoft.com/office/officeart/2005/8/layout/process1"/>
    <dgm:cxn modelId="{B0F0B41E-1E5A-CC47-99D4-BE71AB47C17A}" type="presOf" srcId="{C26891FA-C816-2344-9078-605102AC6C23}" destId="{39ED0E0E-EABF-034A-816D-985D49F3D18E}" srcOrd="0" destOrd="0" presId="urn:microsoft.com/office/officeart/2005/8/layout/process1"/>
    <dgm:cxn modelId="{A3E8A51F-8CFD-BB49-8186-5257613C62B9}" type="presOf" srcId="{B0B38BA4-B40D-9740-8447-09BF3479304F}" destId="{D75E2573-F51B-3F42-A617-C494C06C7367}" srcOrd="0" destOrd="0" presId="urn:microsoft.com/office/officeart/2005/8/layout/process1"/>
    <dgm:cxn modelId="{549E3739-FE09-D14A-BBA9-1BE71BCD08A6}" type="presOf" srcId="{C7221A19-F045-CB4A-8F33-230A51601668}" destId="{29386A24-4A81-6846-A944-339B0E8107B8}" srcOrd="1" destOrd="0" presId="urn:microsoft.com/office/officeart/2005/8/layout/process1"/>
    <dgm:cxn modelId="{B62AA03F-38BC-2249-AD2A-6CAB46C92C99}" srcId="{07258373-BDC2-D64D-9FFA-1EEDCFEE22AB}" destId="{B0B38BA4-B40D-9740-8447-09BF3479304F}" srcOrd="0" destOrd="0" parTransId="{F0E9FE1A-A315-E749-BF9F-41AA4617F952}" sibTransId="{C7221A19-F045-CB4A-8F33-230A51601668}"/>
    <dgm:cxn modelId="{6C36D755-ED36-174E-8176-BD954D56F9EC}" type="presOf" srcId="{07258373-BDC2-D64D-9FFA-1EEDCFEE22AB}" destId="{2C317FDA-9425-4B43-AC14-532792A5D7A6}" srcOrd="0" destOrd="0" presId="urn:microsoft.com/office/officeart/2005/8/layout/process1"/>
    <dgm:cxn modelId="{B3296C5C-031F-C941-9A12-674E1ED9F521}" type="presOf" srcId="{1B9AB1C3-2F5B-A746-B1BD-3A70B75F494D}" destId="{3AD35508-0298-204B-8CBD-2D38F5604968}" srcOrd="1" destOrd="0" presId="urn:microsoft.com/office/officeart/2005/8/layout/process1"/>
    <dgm:cxn modelId="{67CD305E-1F77-2745-8E60-C54EB1F836B7}" type="presOf" srcId="{A116B2A8-AD96-BE4B-9513-985066DAD138}" destId="{FFBA3F8A-E137-554F-8C92-85D3F3FBE626}" srcOrd="0" destOrd="0" presId="urn:microsoft.com/office/officeart/2005/8/layout/process1"/>
    <dgm:cxn modelId="{EF9BA396-60B8-1C4B-957E-08C2C2DE7BC9}" srcId="{07258373-BDC2-D64D-9FFA-1EEDCFEE22AB}" destId="{C26891FA-C816-2344-9078-605102AC6C23}" srcOrd="2" destOrd="0" parTransId="{EE68C288-FCBF-154E-A968-7FBD5A81B5DD}" sibTransId="{BDDE2F24-727F-2C49-A73B-186AF770524B}"/>
    <dgm:cxn modelId="{616220B4-C2AF-C546-918F-7426695F1CD9}" type="presOf" srcId="{C7221A19-F045-CB4A-8F33-230A51601668}" destId="{78C7B53A-F216-FC47-A081-328501AB42D3}" srcOrd="0" destOrd="0" presId="urn:microsoft.com/office/officeart/2005/8/layout/process1"/>
    <dgm:cxn modelId="{960DBB8B-E357-8943-AF35-95C26531A6CA}" type="presParOf" srcId="{2C317FDA-9425-4B43-AC14-532792A5D7A6}" destId="{D75E2573-F51B-3F42-A617-C494C06C7367}" srcOrd="0" destOrd="0" presId="urn:microsoft.com/office/officeart/2005/8/layout/process1"/>
    <dgm:cxn modelId="{C3755CAB-06F9-6D40-901F-D04EDBE2AFE7}" type="presParOf" srcId="{2C317FDA-9425-4B43-AC14-532792A5D7A6}" destId="{78C7B53A-F216-FC47-A081-328501AB42D3}" srcOrd="1" destOrd="0" presId="urn:microsoft.com/office/officeart/2005/8/layout/process1"/>
    <dgm:cxn modelId="{4C41E33C-F326-4442-A32E-3C764E5C6AEE}" type="presParOf" srcId="{78C7B53A-F216-FC47-A081-328501AB42D3}" destId="{29386A24-4A81-6846-A944-339B0E8107B8}" srcOrd="0" destOrd="0" presId="urn:microsoft.com/office/officeart/2005/8/layout/process1"/>
    <dgm:cxn modelId="{E5E63B6D-248E-5442-8AA3-AAA45FA884DE}" type="presParOf" srcId="{2C317FDA-9425-4B43-AC14-532792A5D7A6}" destId="{FFBA3F8A-E137-554F-8C92-85D3F3FBE626}" srcOrd="2" destOrd="0" presId="urn:microsoft.com/office/officeart/2005/8/layout/process1"/>
    <dgm:cxn modelId="{0B96B914-7800-A940-A83F-994539F4BBB9}" type="presParOf" srcId="{2C317FDA-9425-4B43-AC14-532792A5D7A6}" destId="{1C438806-A59A-334F-B361-13BFFAD78629}" srcOrd="3" destOrd="0" presId="urn:microsoft.com/office/officeart/2005/8/layout/process1"/>
    <dgm:cxn modelId="{9D62B236-F658-694A-8E44-3F78D9080FA7}" type="presParOf" srcId="{1C438806-A59A-334F-B361-13BFFAD78629}" destId="{3AD35508-0298-204B-8CBD-2D38F5604968}" srcOrd="0" destOrd="0" presId="urn:microsoft.com/office/officeart/2005/8/layout/process1"/>
    <dgm:cxn modelId="{805B4DC1-ED51-8545-BFCF-C72B813E5B23}" type="presParOf" srcId="{2C317FDA-9425-4B43-AC14-532792A5D7A6}" destId="{39ED0E0E-EABF-034A-816D-985D49F3D18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94A28E-048F-4F69-8889-FF7B2DC4DD8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CD5ED2-1984-4B08-B69E-A2737D5CE7EE}">
      <dgm:prSet custT="1"/>
      <dgm:spPr/>
      <dgm:t>
        <a:bodyPr/>
        <a:lstStyle/>
        <a:p>
          <a:r>
            <a:rPr lang="en-US" sz="1400" b="0" i="0" dirty="0"/>
            <a:t>The convened IRB must determine whether any additional actions need to be taken when reviewing serious or continuing noncompliance, such as the following: </a:t>
          </a:r>
          <a:endParaRPr lang="en-US" sz="1400" dirty="0"/>
        </a:p>
      </dgm:t>
    </dgm:pt>
    <dgm:pt modelId="{977E40D1-1950-47CC-9120-DB43A9E7F5B8}" type="parTrans" cxnId="{DB07C06E-6462-45C9-8474-FE9C05359F25}">
      <dgm:prSet/>
      <dgm:spPr/>
      <dgm:t>
        <a:bodyPr/>
        <a:lstStyle/>
        <a:p>
          <a:endParaRPr lang="en-US"/>
        </a:p>
      </dgm:t>
    </dgm:pt>
    <dgm:pt modelId="{97A4CF1E-0414-4E2C-913A-9F184E79EAEE}" type="sibTrans" cxnId="{DB07C06E-6462-45C9-8474-FE9C05359F25}">
      <dgm:prSet/>
      <dgm:spPr/>
      <dgm:t>
        <a:bodyPr/>
        <a:lstStyle/>
        <a:p>
          <a:endParaRPr lang="en-US"/>
        </a:p>
      </dgm:t>
    </dgm:pt>
    <dgm:pt modelId="{AE763E34-B0BF-4083-8CF1-BBA6C8EBADED}">
      <dgm:prSet/>
      <dgm:spPr/>
      <dgm:t>
        <a:bodyPr/>
        <a:lstStyle/>
        <a:p>
          <a:r>
            <a:rPr lang="en-US" b="0" i="0" dirty="0"/>
            <a:t>Modifying the protocol</a:t>
          </a:r>
          <a:endParaRPr lang="en-US" dirty="0"/>
        </a:p>
      </dgm:t>
    </dgm:pt>
    <dgm:pt modelId="{047D57E2-6617-4138-A843-DE4CB1B7F8CB}" type="parTrans" cxnId="{210E9E17-7D77-4E5B-B0B1-303C516407EC}">
      <dgm:prSet/>
      <dgm:spPr/>
      <dgm:t>
        <a:bodyPr/>
        <a:lstStyle/>
        <a:p>
          <a:endParaRPr lang="en-US"/>
        </a:p>
      </dgm:t>
    </dgm:pt>
    <dgm:pt modelId="{006785F3-B69F-4F75-8D3B-045BFEDF5375}" type="sibTrans" cxnId="{210E9E17-7D77-4E5B-B0B1-303C516407EC}">
      <dgm:prSet/>
      <dgm:spPr/>
      <dgm:t>
        <a:bodyPr/>
        <a:lstStyle/>
        <a:p>
          <a:endParaRPr lang="en-US"/>
        </a:p>
      </dgm:t>
    </dgm:pt>
    <dgm:pt modelId="{B916487E-A618-4428-A3DB-4080CE567610}">
      <dgm:prSet/>
      <dgm:spPr/>
      <dgm:t>
        <a:bodyPr/>
        <a:lstStyle/>
        <a:p>
          <a:r>
            <a:rPr lang="en-US" b="0" i="0" dirty="0"/>
            <a:t>﻿Modifying the information disclosed during the consent process</a:t>
          </a:r>
          <a:endParaRPr lang="en-US" dirty="0"/>
        </a:p>
      </dgm:t>
    </dgm:pt>
    <dgm:pt modelId="{D9CCC1E0-BB23-4FF9-B156-C21312789132}" type="parTrans" cxnId="{985CC55E-8A8C-45AC-B935-8F69433C9482}">
      <dgm:prSet/>
      <dgm:spPr/>
      <dgm:t>
        <a:bodyPr/>
        <a:lstStyle/>
        <a:p>
          <a:endParaRPr lang="en-US"/>
        </a:p>
      </dgm:t>
    </dgm:pt>
    <dgm:pt modelId="{947E64BC-1E96-4737-9E00-D812DBAEB510}" type="sibTrans" cxnId="{985CC55E-8A8C-45AC-B935-8F69433C9482}">
      <dgm:prSet/>
      <dgm:spPr/>
      <dgm:t>
        <a:bodyPr/>
        <a:lstStyle/>
        <a:p>
          <a:endParaRPr lang="en-US"/>
        </a:p>
      </dgm:t>
    </dgm:pt>
    <dgm:pt modelId="{C083E914-4E10-4916-A84C-704BB66850D7}">
      <dgm:prSet/>
      <dgm:spPr/>
      <dgm:t>
        <a:bodyPr/>
        <a:lstStyle/>
        <a:p>
          <a:r>
            <a:rPr lang="en-US" b="0" i="0" dirty="0"/>
            <a:t>﻿﻿Providing additional information to current subjects when the information may relate to subjects’ willingness to continue in the research </a:t>
          </a:r>
          <a:endParaRPr lang="en-US" dirty="0"/>
        </a:p>
      </dgm:t>
    </dgm:pt>
    <dgm:pt modelId="{A42D7E71-A17E-4026-B2FA-12D3DBC19E51}" type="parTrans" cxnId="{758B66BF-ECCF-48EE-8E73-023EBE9C39AD}">
      <dgm:prSet/>
      <dgm:spPr/>
      <dgm:t>
        <a:bodyPr/>
        <a:lstStyle/>
        <a:p>
          <a:endParaRPr lang="en-US"/>
        </a:p>
      </dgm:t>
    </dgm:pt>
    <dgm:pt modelId="{E2F2E25D-FBF7-44E1-B94B-8EB9C0DBE92C}" type="sibTrans" cxnId="{758B66BF-ECCF-48EE-8E73-023EBE9C39AD}">
      <dgm:prSet/>
      <dgm:spPr/>
      <dgm:t>
        <a:bodyPr/>
        <a:lstStyle/>
        <a:p>
          <a:endParaRPr lang="en-US"/>
        </a:p>
      </dgm:t>
    </dgm:pt>
    <dgm:pt modelId="{901BA4C7-90CA-4391-B3A6-BDDD30D2FF30}">
      <dgm:prSet/>
      <dgm:spPr/>
      <dgm:t>
        <a:bodyPr/>
        <a:lstStyle/>
        <a:p>
          <a:r>
            <a:rPr lang="en-US" b="0" i="0" dirty="0"/>
            <a:t>Providing additional information to past subjects</a:t>
          </a:r>
          <a:endParaRPr lang="en-US" dirty="0"/>
        </a:p>
      </dgm:t>
    </dgm:pt>
    <dgm:pt modelId="{2A5D2E24-3EE4-40ED-A911-6779076BD470}" type="parTrans" cxnId="{087AF662-09F6-4715-9633-BF6829686320}">
      <dgm:prSet/>
      <dgm:spPr/>
      <dgm:t>
        <a:bodyPr/>
        <a:lstStyle/>
        <a:p>
          <a:endParaRPr lang="en-US"/>
        </a:p>
      </dgm:t>
    </dgm:pt>
    <dgm:pt modelId="{21A41425-1735-415B-AFFA-ADAE83D75AC4}" type="sibTrans" cxnId="{087AF662-09F6-4715-9633-BF6829686320}">
      <dgm:prSet/>
      <dgm:spPr/>
      <dgm:t>
        <a:bodyPr/>
        <a:lstStyle/>
        <a:p>
          <a:endParaRPr lang="en-US"/>
        </a:p>
      </dgm:t>
    </dgm:pt>
    <dgm:pt modelId="{48C2ED8E-0C08-4874-85E4-C232952CA204}">
      <dgm:prSet/>
      <dgm:spPr/>
      <dgm:t>
        <a:bodyPr/>
        <a:lstStyle/>
        <a:p>
          <a:r>
            <a:rPr lang="en-US" b="0" i="0" dirty="0"/>
            <a:t>Obtaining re-consent of current subjects</a:t>
          </a:r>
          <a:endParaRPr lang="en-US" dirty="0"/>
        </a:p>
      </dgm:t>
    </dgm:pt>
    <dgm:pt modelId="{0799240D-2263-43D6-9EB2-CE79057671C8}" type="parTrans" cxnId="{6D161338-AA8D-4533-9067-5CE5EF89BC5D}">
      <dgm:prSet/>
      <dgm:spPr/>
      <dgm:t>
        <a:bodyPr/>
        <a:lstStyle/>
        <a:p>
          <a:endParaRPr lang="en-US"/>
        </a:p>
      </dgm:t>
    </dgm:pt>
    <dgm:pt modelId="{4FF049AF-BCC6-484A-B7E6-B5F5C10138EB}" type="sibTrans" cxnId="{6D161338-AA8D-4533-9067-5CE5EF89BC5D}">
      <dgm:prSet/>
      <dgm:spPr/>
      <dgm:t>
        <a:bodyPr/>
        <a:lstStyle/>
        <a:p>
          <a:endParaRPr lang="en-US"/>
        </a:p>
      </dgm:t>
    </dgm:pt>
    <dgm:pt modelId="{A531F293-1AEC-4BA1-B4E9-83283F7A1028}">
      <dgm:prSet/>
      <dgm:spPr/>
      <dgm:t>
        <a:bodyPr/>
        <a:lstStyle/>
        <a:p>
          <a:r>
            <a:rPr lang="en-US" b="0" i="0" dirty="0"/>
            <a:t>Increasing the frequency of continuing review</a:t>
          </a:r>
          <a:endParaRPr lang="en-US" dirty="0"/>
        </a:p>
      </dgm:t>
    </dgm:pt>
    <dgm:pt modelId="{21A61CE7-B371-4372-A541-ABF1B60F9A76}" type="parTrans" cxnId="{82C775F0-8491-4FA9-8737-9BFF47BA531C}">
      <dgm:prSet/>
      <dgm:spPr/>
      <dgm:t>
        <a:bodyPr/>
        <a:lstStyle/>
        <a:p>
          <a:endParaRPr lang="en-US"/>
        </a:p>
      </dgm:t>
    </dgm:pt>
    <dgm:pt modelId="{664EA789-6E1D-474C-904E-EF5A341B7B32}" type="sibTrans" cxnId="{82C775F0-8491-4FA9-8737-9BFF47BA531C}">
      <dgm:prSet/>
      <dgm:spPr/>
      <dgm:t>
        <a:bodyPr/>
        <a:lstStyle/>
        <a:p>
          <a:endParaRPr lang="en-US"/>
        </a:p>
      </dgm:t>
    </dgm:pt>
    <dgm:pt modelId="{750F9279-2904-42F9-B481-86D52D7B457C}">
      <dgm:prSet/>
      <dgm:spPr/>
      <dgm:t>
        <a:bodyPr/>
        <a:lstStyle/>
        <a:p>
          <a:r>
            <a:rPr lang="en-US" b="0" i="0" dirty="0"/>
            <a:t>Observing research activities or the consent process</a:t>
          </a:r>
          <a:endParaRPr lang="en-US" dirty="0"/>
        </a:p>
      </dgm:t>
    </dgm:pt>
    <dgm:pt modelId="{B51A37B9-7471-4228-B9FD-0823B3028827}" type="parTrans" cxnId="{302A7D62-66FE-4846-91ED-6F98DC3B4104}">
      <dgm:prSet/>
      <dgm:spPr/>
      <dgm:t>
        <a:bodyPr/>
        <a:lstStyle/>
        <a:p>
          <a:endParaRPr lang="en-US"/>
        </a:p>
      </dgm:t>
    </dgm:pt>
    <dgm:pt modelId="{110FA265-81AE-47B4-B837-C0EC32401F2A}" type="sibTrans" cxnId="{302A7D62-66FE-4846-91ED-6F98DC3B4104}">
      <dgm:prSet/>
      <dgm:spPr/>
      <dgm:t>
        <a:bodyPr/>
        <a:lstStyle/>
        <a:p>
          <a:endParaRPr lang="en-US"/>
        </a:p>
      </dgm:t>
    </dgm:pt>
    <dgm:pt modelId="{094BC36C-73FE-45C3-AB69-47E937827017}">
      <dgm:prSet/>
      <dgm:spPr/>
      <dgm:t>
        <a:bodyPr/>
        <a:lstStyle/>
        <a:p>
          <a:r>
            <a:rPr lang="en-US" b="0" i="0" dirty="0"/>
            <a:t>Requiring additional training of the investigator or study team</a:t>
          </a:r>
          <a:endParaRPr lang="en-US" dirty="0"/>
        </a:p>
      </dgm:t>
    </dgm:pt>
    <dgm:pt modelId="{A8CA3959-22B6-4753-9F8D-4BF7414F6DEF}" type="parTrans" cxnId="{9F061B0E-846B-4D9E-A8D4-233C8315287C}">
      <dgm:prSet/>
      <dgm:spPr/>
      <dgm:t>
        <a:bodyPr/>
        <a:lstStyle/>
        <a:p>
          <a:endParaRPr lang="en-US"/>
        </a:p>
      </dgm:t>
    </dgm:pt>
    <dgm:pt modelId="{2244828C-FE69-4094-B926-EBC19BE2E840}" type="sibTrans" cxnId="{9F061B0E-846B-4D9E-A8D4-233C8315287C}">
      <dgm:prSet/>
      <dgm:spPr/>
      <dgm:t>
        <a:bodyPr/>
        <a:lstStyle/>
        <a:p>
          <a:endParaRPr lang="en-US"/>
        </a:p>
      </dgm:t>
    </dgm:pt>
    <dgm:pt modelId="{C5E5F4F4-2AD4-46F0-B7CE-86FD72F6528A}">
      <dgm:prSet/>
      <dgm:spPr/>
      <dgm:t>
        <a:bodyPr/>
        <a:lstStyle/>
        <a:p>
          <a:r>
            <a:rPr lang="en-US" b="0" i="0" dirty="0"/>
            <a:t>Notifying investigators at other sites</a:t>
          </a:r>
          <a:endParaRPr lang="en-US" dirty="0"/>
        </a:p>
      </dgm:t>
    </dgm:pt>
    <dgm:pt modelId="{7CA449A9-77B5-4F17-92AB-CAD121A088ED}" type="parTrans" cxnId="{2FD8F00A-E715-4F0E-92DB-268BAE9A71FD}">
      <dgm:prSet/>
      <dgm:spPr/>
      <dgm:t>
        <a:bodyPr/>
        <a:lstStyle/>
        <a:p>
          <a:endParaRPr lang="en-US"/>
        </a:p>
      </dgm:t>
    </dgm:pt>
    <dgm:pt modelId="{5F2BDB29-A4D1-4719-921E-7632287F4245}" type="sibTrans" cxnId="{2FD8F00A-E715-4F0E-92DB-268BAE9A71FD}">
      <dgm:prSet/>
      <dgm:spPr/>
      <dgm:t>
        <a:bodyPr/>
        <a:lstStyle/>
        <a:p>
          <a:endParaRPr lang="en-US"/>
        </a:p>
      </dgm:t>
    </dgm:pt>
    <dgm:pt modelId="{9A580DEC-74C8-4255-B0D1-8FB60561C389}">
      <dgm:prSet/>
      <dgm:spPr/>
      <dgm:t>
        <a:bodyPr/>
        <a:lstStyle/>
        <a:p>
          <a:r>
            <a:rPr lang="en-US" b="0" i="0" dirty="0"/>
            <a:t>Terminating IRB approval</a:t>
          </a:r>
          <a:endParaRPr lang="en-US" dirty="0"/>
        </a:p>
      </dgm:t>
    </dgm:pt>
    <dgm:pt modelId="{7E77B079-276C-4368-810C-D7626860F5BB}" type="parTrans" cxnId="{E15FEB84-CA2F-4387-A3C3-4C55E5B85DDE}">
      <dgm:prSet/>
      <dgm:spPr/>
      <dgm:t>
        <a:bodyPr/>
        <a:lstStyle/>
        <a:p>
          <a:endParaRPr lang="en-US"/>
        </a:p>
      </dgm:t>
    </dgm:pt>
    <dgm:pt modelId="{71429D1D-A992-4AF7-95F9-CAFBEC968DA3}" type="sibTrans" cxnId="{E15FEB84-CA2F-4387-A3C3-4C55E5B85DDE}">
      <dgm:prSet/>
      <dgm:spPr/>
      <dgm:t>
        <a:bodyPr/>
        <a:lstStyle/>
        <a:p>
          <a:endParaRPr lang="en-US"/>
        </a:p>
      </dgm:t>
    </dgm:pt>
    <dgm:pt modelId="{750F885D-CC41-45D4-9AB2-C7BC9B5D307B}">
      <dgm:prSet/>
      <dgm:spPr/>
      <dgm:t>
        <a:bodyPr/>
        <a:lstStyle/>
        <a:p>
          <a:r>
            <a:rPr lang="en-US" b="0" i="0" dirty="0"/>
            <a:t>Suspending IRB approval</a:t>
          </a:r>
          <a:endParaRPr lang="en-US" dirty="0"/>
        </a:p>
      </dgm:t>
    </dgm:pt>
    <dgm:pt modelId="{45F41D67-25E4-449B-B22F-8C91D647FA38}" type="parTrans" cxnId="{E7A71B1C-B367-453A-A767-24E51D46BD58}">
      <dgm:prSet/>
      <dgm:spPr/>
      <dgm:t>
        <a:bodyPr/>
        <a:lstStyle/>
        <a:p>
          <a:endParaRPr lang="en-US"/>
        </a:p>
      </dgm:t>
    </dgm:pt>
    <dgm:pt modelId="{67058A99-D842-4702-8BB9-722394DBB720}" type="sibTrans" cxnId="{E7A71B1C-B367-453A-A767-24E51D46BD58}">
      <dgm:prSet/>
      <dgm:spPr/>
      <dgm:t>
        <a:bodyPr/>
        <a:lstStyle/>
        <a:p>
          <a:endParaRPr lang="en-US"/>
        </a:p>
      </dgm:t>
    </dgm:pt>
    <dgm:pt modelId="{274CEDED-B017-443F-B6DF-58FCA301127D}">
      <dgm:prSet/>
      <dgm:spPr/>
      <dgm:t>
        <a:bodyPr/>
        <a:lstStyle/>
        <a:p>
          <a:r>
            <a:rPr lang="en-US" b="0" i="0" dirty="0"/>
            <a:t>﻿﻿Transferring subjects to another investigator</a:t>
          </a:r>
          <a:endParaRPr lang="en-US" dirty="0"/>
        </a:p>
      </dgm:t>
    </dgm:pt>
    <dgm:pt modelId="{46CB54BB-878A-480D-B8DB-AC58B05FFADC}" type="parTrans" cxnId="{76977FBA-BBCF-4E15-8812-D39523912DB7}">
      <dgm:prSet/>
      <dgm:spPr/>
      <dgm:t>
        <a:bodyPr/>
        <a:lstStyle/>
        <a:p>
          <a:endParaRPr lang="en-US"/>
        </a:p>
      </dgm:t>
    </dgm:pt>
    <dgm:pt modelId="{84769ACC-4743-4AFA-89B2-3006B38F2C07}" type="sibTrans" cxnId="{76977FBA-BBCF-4E15-8812-D39523912DB7}">
      <dgm:prSet/>
      <dgm:spPr/>
      <dgm:t>
        <a:bodyPr/>
        <a:lstStyle/>
        <a:p>
          <a:endParaRPr lang="en-US"/>
        </a:p>
      </dgm:t>
    </dgm:pt>
    <dgm:pt modelId="{021B9170-70E6-4BE3-B4AD-125698671BD5}">
      <dgm:prSet/>
      <dgm:spPr/>
      <dgm:t>
        <a:bodyPr/>
        <a:lstStyle/>
        <a:p>
          <a:r>
            <a:rPr lang="en-US" b="0" i="0" dirty="0"/>
            <a:t>﻿﻿Arranging for clinical care outside the research</a:t>
          </a:r>
          <a:endParaRPr lang="en-US" dirty="0"/>
        </a:p>
      </dgm:t>
    </dgm:pt>
    <dgm:pt modelId="{4DDF37A0-0B04-4D83-96E2-3D5210865FD5}" type="parTrans" cxnId="{4DC623AA-57CA-491F-A268-812D01F698C8}">
      <dgm:prSet/>
      <dgm:spPr/>
      <dgm:t>
        <a:bodyPr/>
        <a:lstStyle/>
        <a:p>
          <a:endParaRPr lang="en-US"/>
        </a:p>
      </dgm:t>
    </dgm:pt>
    <dgm:pt modelId="{A011ACB1-533A-40D0-BED9-F544A184E4A0}" type="sibTrans" cxnId="{4DC623AA-57CA-491F-A268-812D01F698C8}">
      <dgm:prSet/>
      <dgm:spPr/>
      <dgm:t>
        <a:bodyPr/>
        <a:lstStyle/>
        <a:p>
          <a:endParaRPr lang="en-US"/>
        </a:p>
      </dgm:t>
    </dgm:pt>
    <dgm:pt modelId="{76A6EC9C-9E46-44EA-B503-09FCE1F14AD2}">
      <dgm:prSet/>
      <dgm:spPr/>
      <dgm:t>
        <a:bodyPr/>
        <a:lstStyle/>
        <a:p>
          <a:r>
            <a:rPr lang="en-US" b="0" i="0" dirty="0"/>
            <a:t>﻿﻿Allowing continuation of some research activities under the supervision of an independent monitor or a different principal investigator</a:t>
          </a:r>
          <a:endParaRPr lang="en-US" dirty="0"/>
        </a:p>
      </dgm:t>
    </dgm:pt>
    <dgm:pt modelId="{13D3F824-FEDD-49AA-90BD-E1CE7320E064}" type="parTrans" cxnId="{2FE270F8-DFF0-4206-B570-898B4035742A}">
      <dgm:prSet/>
      <dgm:spPr/>
      <dgm:t>
        <a:bodyPr/>
        <a:lstStyle/>
        <a:p>
          <a:endParaRPr lang="en-US"/>
        </a:p>
      </dgm:t>
    </dgm:pt>
    <dgm:pt modelId="{E3AD8200-2D57-4B4D-B484-F18341A5C0A3}" type="sibTrans" cxnId="{2FE270F8-DFF0-4206-B570-898B4035742A}">
      <dgm:prSet/>
      <dgm:spPr/>
      <dgm:t>
        <a:bodyPr/>
        <a:lstStyle/>
        <a:p>
          <a:endParaRPr lang="en-US"/>
        </a:p>
      </dgm:t>
    </dgm:pt>
    <dgm:pt modelId="{216DEEAE-98D4-49C3-8C94-F52A3BE0D5D8}">
      <dgm:prSet/>
      <dgm:spPr/>
      <dgm:t>
        <a:bodyPr/>
        <a:lstStyle/>
        <a:p>
          <a:r>
            <a:rPr lang="en-US" b="0" i="0" dirty="0"/>
            <a:t>﻿﻿Requiring follow-up of subjects for safety reasons</a:t>
          </a:r>
          <a:endParaRPr lang="en-US" dirty="0"/>
        </a:p>
      </dgm:t>
    </dgm:pt>
    <dgm:pt modelId="{31B8C7BF-CC1F-490F-84C9-E16A856989B2}" type="parTrans" cxnId="{234B1926-AA1A-4A3B-A735-ECE21D401C44}">
      <dgm:prSet/>
      <dgm:spPr/>
      <dgm:t>
        <a:bodyPr/>
        <a:lstStyle/>
        <a:p>
          <a:endParaRPr lang="en-US"/>
        </a:p>
      </dgm:t>
    </dgm:pt>
    <dgm:pt modelId="{D3EF0CD2-26D1-4F17-8ADC-3B3F2D549FA5}" type="sibTrans" cxnId="{234B1926-AA1A-4A3B-A735-ECE21D401C44}">
      <dgm:prSet/>
      <dgm:spPr/>
      <dgm:t>
        <a:bodyPr/>
        <a:lstStyle/>
        <a:p>
          <a:endParaRPr lang="en-US"/>
        </a:p>
      </dgm:t>
    </dgm:pt>
    <dgm:pt modelId="{12D08055-3099-4E85-A599-80592CB19136}">
      <dgm:prSet/>
      <dgm:spPr/>
      <dgm:t>
        <a:bodyPr/>
        <a:lstStyle/>
        <a:p>
          <a:r>
            <a:rPr lang="en-US" b="0" i="0" dirty="0"/>
            <a:t>﻿﻿Requiring adverse events or outcomes to be reported to the IRB and the sponsor</a:t>
          </a:r>
          <a:endParaRPr lang="en-US" dirty="0"/>
        </a:p>
      </dgm:t>
    </dgm:pt>
    <dgm:pt modelId="{71F66E34-420F-4E2C-A5D3-F715027865FF}" type="parTrans" cxnId="{690652E7-EB09-44CA-8A78-441456032699}">
      <dgm:prSet/>
      <dgm:spPr/>
      <dgm:t>
        <a:bodyPr/>
        <a:lstStyle/>
        <a:p>
          <a:endParaRPr lang="en-US"/>
        </a:p>
      </dgm:t>
    </dgm:pt>
    <dgm:pt modelId="{9F3E3D06-C351-4DF4-B0A7-4311333E7540}" type="sibTrans" cxnId="{690652E7-EB09-44CA-8A78-441456032699}">
      <dgm:prSet/>
      <dgm:spPr/>
      <dgm:t>
        <a:bodyPr/>
        <a:lstStyle/>
        <a:p>
          <a:endParaRPr lang="en-US"/>
        </a:p>
      </dgm:t>
    </dgm:pt>
    <dgm:pt modelId="{A1208E76-A278-4CBC-9089-AFF7A2E8FA84}">
      <dgm:prSet/>
      <dgm:spPr/>
      <dgm:t>
        <a:bodyPr/>
        <a:lstStyle/>
        <a:p>
          <a:r>
            <a:rPr lang="en-US" b="0" i="0" dirty="0"/>
            <a:t>﻿﻿Obtaining additional information</a:t>
          </a:r>
          <a:endParaRPr lang="en-US" dirty="0"/>
        </a:p>
      </dgm:t>
    </dgm:pt>
    <dgm:pt modelId="{5CA7A182-EA9C-4352-B2DB-BBDE13DC8C69}" type="parTrans" cxnId="{7D1A83EA-6F3A-4D9A-93ED-E80CE3835791}">
      <dgm:prSet/>
      <dgm:spPr/>
      <dgm:t>
        <a:bodyPr/>
        <a:lstStyle/>
        <a:p>
          <a:endParaRPr lang="en-US"/>
        </a:p>
      </dgm:t>
    </dgm:pt>
    <dgm:pt modelId="{AC59BA7D-C6A6-4960-BD9C-D2B34116D305}" type="sibTrans" cxnId="{7D1A83EA-6F3A-4D9A-93ED-E80CE3835791}">
      <dgm:prSet/>
      <dgm:spPr/>
      <dgm:t>
        <a:bodyPr/>
        <a:lstStyle/>
        <a:p>
          <a:endParaRPr lang="en-US"/>
        </a:p>
      </dgm:t>
    </dgm:pt>
    <dgm:pt modelId="{AF80A674-AD4C-4686-95B9-F0BC30BF004D}">
      <dgm:prSet/>
      <dgm:spPr/>
      <dgm:t>
        <a:bodyPr/>
        <a:lstStyle/>
        <a:p>
          <a:r>
            <a:rPr lang="en-US" b="0" i="0" dirty="0"/>
            <a:t>﻿﻿Considering whether changes without prior IRB review and approval were consistent with ensuring subjects’ continued welfare</a:t>
          </a:r>
          <a:endParaRPr lang="en-US" dirty="0"/>
        </a:p>
      </dgm:t>
    </dgm:pt>
    <dgm:pt modelId="{73887D6B-508F-482E-8E2B-9EFB805BF2B4}" type="parTrans" cxnId="{A1870D4C-1804-4DFE-A8EE-99E8FF580F5A}">
      <dgm:prSet/>
      <dgm:spPr/>
      <dgm:t>
        <a:bodyPr/>
        <a:lstStyle/>
        <a:p>
          <a:endParaRPr lang="en-US"/>
        </a:p>
      </dgm:t>
    </dgm:pt>
    <dgm:pt modelId="{FF1708E2-BA89-4411-8FD7-2E3CD2FDD920}" type="sibTrans" cxnId="{A1870D4C-1804-4DFE-A8EE-99E8FF580F5A}">
      <dgm:prSet/>
      <dgm:spPr/>
      <dgm:t>
        <a:bodyPr/>
        <a:lstStyle/>
        <a:p>
          <a:endParaRPr lang="en-US"/>
        </a:p>
      </dgm:t>
    </dgm:pt>
    <dgm:pt modelId="{A49A93CC-44C1-7748-8F40-134DDBF1274F}" type="pres">
      <dgm:prSet presAssocID="{6D94A28E-048F-4F69-8889-FF7B2DC4DD87}" presName="linear" presStyleCnt="0">
        <dgm:presLayoutVars>
          <dgm:animLvl val="lvl"/>
          <dgm:resizeHandles val="exact"/>
        </dgm:presLayoutVars>
      </dgm:prSet>
      <dgm:spPr/>
    </dgm:pt>
    <dgm:pt modelId="{B637C375-A332-944E-AEF2-9EF02B8735F4}" type="pres">
      <dgm:prSet presAssocID="{55CD5ED2-1984-4B08-B69E-A2737D5CE7EE}" presName="parentText" presStyleLbl="node1" presStyleIdx="0" presStyleCnt="1" custLinFactNeighborY="-3601">
        <dgm:presLayoutVars>
          <dgm:chMax val="0"/>
          <dgm:bulletEnabled val="1"/>
        </dgm:presLayoutVars>
      </dgm:prSet>
      <dgm:spPr/>
    </dgm:pt>
    <dgm:pt modelId="{2A306E0B-17F3-2843-B228-155BEDE430B6}" type="pres">
      <dgm:prSet presAssocID="{55CD5ED2-1984-4B08-B69E-A2737D5CE7EE}" presName="childText" presStyleLbl="revTx" presStyleIdx="0" presStyleCnt="1">
        <dgm:presLayoutVars>
          <dgm:bulletEnabled val="1"/>
        </dgm:presLayoutVars>
      </dgm:prSet>
      <dgm:spPr/>
    </dgm:pt>
  </dgm:ptLst>
  <dgm:cxnLst>
    <dgm:cxn modelId="{2FD8F00A-E715-4F0E-92DB-268BAE9A71FD}" srcId="{55CD5ED2-1984-4B08-B69E-A2737D5CE7EE}" destId="{C5E5F4F4-2AD4-46F0-B7CE-86FD72F6528A}" srcOrd="8" destOrd="0" parTransId="{7CA449A9-77B5-4F17-92AB-CAD121A088ED}" sibTransId="{5F2BDB29-A4D1-4719-921E-7632287F4245}"/>
    <dgm:cxn modelId="{9F061B0E-846B-4D9E-A8D4-233C8315287C}" srcId="{55CD5ED2-1984-4B08-B69E-A2737D5CE7EE}" destId="{094BC36C-73FE-45C3-AB69-47E937827017}" srcOrd="7" destOrd="0" parTransId="{A8CA3959-22B6-4753-9F8D-4BF7414F6DEF}" sibTransId="{2244828C-FE69-4094-B926-EBC19BE2E840}"/>
    <dgm:cxn modelId="{210E9E17-7D77-4E5B-B0B1-303C516407EC}" srcId="{55CD5ED2-1984-4B08-B69E-A2737D5CE7EE}" destId="{AE763E34-B0BF-4083-8CF1-BBA6C8EBADED}" srcOrd="0" destOrd="0" parTransId="{047D57E2-6617-4138-A843-DE4CB1B7F8CB}" sibTransId="{006785F3-B69F-4F75-8D3B-045BFEDF5375}"/>
    <dgm:cxn modelId="{E7A71B1C-B367-453A-A767-24E51D46BD58}" srcId="{55CD5ED2-1984-4B08-B69E-A2737D5CE7EE}" destId="{750F885D-CC41-45D4-9AB2-C7BC9B5D307B}" srcOrd="10" destOrd="0" parTransId="{45F41D67-25E4-449B-B22F-8C91D647FA38}" sibTransId="{67058A99-D842-4702-8BB9-722394DBB720}"/>
    <dgm:cxn modelId="{234B1926-AA1A-4A3B-A735-ECE21D401C44}" srcId="{55CD5ED2-1984-4B08-B69E-A2737D5CE7EE}" destId="{216DEEAE-98D4-49C3-8C94-F52A3BE0D5D8}" srcOrd="14" destOrd="0" parTransId="{31B8C7BF-CC1F-490F-84C9-E16A856989B2}" sibTransId="{D3EF0CD2-26D1-4F17-8ADC-3B3F2D549FA5}"/>
    <dgm:cxn modelId="{59C66A2A-8CCF-7345-9867-394CC8B16F89}" type="presOf" srcId="{48C2ED8E-0C08-4874-85E4-C232952CA204}" destId="{2A306E0B-17F3-2843-B228-155BEDE430B6}" srcOrd="0" destOrd="4" presId="urn:microsoft.com/office/officeart/2005/8/layout/vList2"/>
    <dgm:cxn modelId="{5395BA2B-ED21-B24A-AF4C-CF2B0B8A3E83}" type="presOf" srcId="{750F885D-CC41-45D4-9AB2-C7BC9B5D307B}" destId="{2A306E0B-17F3-2843-B228-155BEDE430B6}" srcOrd="0" destOrd="10" presId="urn:microsoft.com/office/officeart/2005/8/layout/vList2"/>
    <dgm:cxn modelId="{6D161338-AA8D-4533-9067-5CE5EF89BC5D}" srcId="{55CD5ED2-1984-4B08-B69E-A2737D5CE7EE}" destId="{48C2ED8E-0C08-4874-85E4-C232952CA204}" srcOrd="4" destOrd="0" parTransId="{0799240D-2263-43D6-9EB2-CE79057671C8}" sibTransId="{4FF049AF-BCC6-484A-B7E6-B5F5C10138EB}"/>
    <dgm:cxn modelId="{8333A342-FFD5-BD45-BFB3-A582395C3C82}" type="presOf" srcId="{55CD5ED2-1984-4B08-B69E-A2737D5CE7EE}" destId="{B637C375-A332-944E-AEF2-9EF02B8735F4}" srcOrd="0" destOrd="0" presId="urn:microsoft.com/office/officeart/2005/8/layout/vList2"/>
    <dgm:cxn modelId="{9BD0D846-CD8E-A940-A59F-36D47FDAED48}" type="presOf" srcId="{A1208E76-A278-4CBC-9089-AFF7A2E8FA84}" destId="{2A306E0B-17F3-2843-B228-155BEDE430B6}" srcOrd="0" destOrd="16" presId="urn:microsoft.com/office/officeart/2005/8/layout/vList2"/>
    <dgm:cxn modelId="{F82CC44B-5E55-BC4F-B19D-29899192B3B2}" type="presOf" srcId="{274CEDED-B017-443F-B6DF-58FCA301127D}" destId="{2A306E0B-17F3-2843-B228-155BEDE430B6}" srcOrd="0" destOrd="11" presId="urn:microsoft.com/office/officeart/2005/8/layout/vList2"/>
    <dgm:cxn modelId="{A1870D4C-1804-4DFE-A8EE-99E8FF580F5A}" srcId="{55CD5ED2-1984-4B08-B69E-A2737D5CE7EE}" destId="{AF80A674-AD4C-4686-95B9-F0BC30BF004D}" srcOrd="17" destOrd="0" parTransId="{73887D6B-508F-482E-8E2B-9EFB805BF2B4}" sibTransId="{FF1708E2-BA89-4411-8FD7-2E3CD2FDD920}"/>
    <dgm:cxn modelId="{B0926E4D-AAA3-1040-9299-5DB12D40C737}" type="presOf" srcId="{AE763E34-B0BF-4083-8CF1-BBA6C8EBADED}" destId="{2A306E0B-17F3-2843-B228-155BEDE430B6}" srcOrd="0" destOrd="0" presId="urn:microsoft.com/office/officeart/2005/8/layout/vList2"/>
    <dgm:cxn modelId="{86DE725C-B040-B544-9E9E-E06840D25E5D}" type="presOf" srcId="{AF80A674-AD4C-4686-95B9-F0BC30BF004D}" destId="{2A306E0B-17F3-2843-B228-155BEDE430B6}" srcOrd="0" destOrd="17" presId="urn:microsoft.com/office/officeart/2005/8/layout/vList2"/>
    <dgm:cxn modelId="{985CC55E-8A8C-45AC-B935-8F69433C9482}" srcId="{55CD5ED2-1984-4B08-B69E-A2737D5CE7EE}" destId="{B916487E-A618-4428-A3DB-4080CE567610}" srcOrd="1" destOrd="0" parTransId="{D9CCC1E0-BB23-4FF9-B156-C21312789132}" sibTransId="{947E64BC-1E96-4737-9E00-D812DBAEB510}"/>
    <dgm:cxn modelId="{302A7D62-66FE-4846-91ED-6F98DC3B4104}" srcId="{55CD5ED2-1984-4B08-B69E-A2737D5CE7EE}" destId="{750F9279-2904-42F9-B481-86D52D7B457C}" srcOrd="6" destOrd="0" parTransId="{B51A37B9-7471-4228-B9FD-0823B3028827}" sibTransId="{110FA265-81AE-47B4-B837-C0EC32401F2A}"/>
    <dgm:cxn modelId="{087AF662-09F6-4715-9633-BF6829686320}" srcId="{55CD5ED2-1984-4B08-B69E-A2737D5CE7EE}" destId="{901BA4C7-90CA-4391-B3A6-BDDD30D2FF30}" srcOrd="3" destOrd="0" parTransId="{2A5D2E24-3EE4-40ED-A911-6779076BD470}" sibTransId="{21A41425-1735-415B-AFFA-ADAE83D75AC4}"/>
    <dgm:cxn modelId="{DB07C06E-6462-45C9-8474-FE9C05359F25}" srcId="{6D94A28E-048F-4F69-8889-FF7B2DC4DD87}" destId="{55CD5ED2-1984-4B08-B69E-A2737D5CE7EE}" srcOrd="0" destOrd="0" parTransId="{977E40D1-1950-47CC-9120-DB43A9E7F5B8}" sibTransId="{97A4CF1E-0414-4E2C-913A-9F184E79EAEE}"/>
    <dgm:cxn modelId="{7F85FE6E-FDCE-C04A-BC99-A83EC138EFAB}" type="presOf" srcId="{6D94A28E-048F-4F69-8889-FF7B2DC4DD87}" destId="{A49A93CC-44C1-7748-8F40-134DDBF1274F}" srcOrd="0" destOrd="0" presId="urn:microsoft.com/office/officeart/2005/8/layout/vList2"/>
    <dgm:cxn modelId="{4ADA2771-7AA5-A440-9912-CAE569C026DC}" type="presOf" srcId="{C083E914-4E10-4916-A84C-704BB66850D7}" destId="{2A306E0B-17F3-2843-B228-155BEDE430B6}" srcOrd="0" destOrd="2" presId="urn:microsoft.com/office/officeart/2005/8/layout/vList2"/>
    <dgm:cxn modelId="{E15FEB84-CA2F-4387-A3C3-4C55E5B85DDE}" srcId="{55CD5ED2-1984-4B08-B69E-A2737D5CE7EE}" destId="{9A580DEC-74C8-4255-B0D1-8FB60561C389}" srcOrd="9" destOrd="0" parTransId="{7E77B079-276C-4368-810C-D7626860F5BB}" sibTransId="{71429D1D-A992-4AF7-95F9-CAFBEC968DA3}"/>
    <dgm:cxn modelId="{9DF2D988-7A81-184B-87FB-6044EC07E753}" type="presOf" srcId="{216DEEAE-98D4-49C3-8C94-F52A3BE0D5D8}" destId="{2A306E0B-17F3-2843-B228-155BEDE430B6}" srcOrd="0" destOrd="14" presId="urn:microsoft.com/office/officeart/2005/8/layout/vList2"/>
    <dgm:cxn modelId="{DC18848D-BC3B-1145-9853-307D6C472669}" type="presOf" srcId="{12D08055-3099-4E85-A599-80592CB19136}" destId="{2A306E0B-17F3-2843-B228-155BEDE430B6}" srcOrd="0" destOrd="15" presId="urn:microsoft.com/office/officeart/2005/8/layout/vList2"/>
    <dgm:cxn modelId="{98B0D696-3459-464E-B17D-9F3A541F856E}" type="presOf" srcId="{9A580DEC-74C8-4255-B0D1-8FB60561C389}" destId="{2A306E0B-17F3-2843-B228-155BEDE430B6}" srcOrd="0" destOrd="9" presId="urn:microsoft.com/office/officeart/2005/8/layout/vList2"/>
    <dgm:cxn modelId="{669B65A3-CAD9-2246-B8B9-52B87C4359AB}" type="presOf" srcId="{B916487E-A618-4428-A3DB-4080CE567610}" destId="{2A306E0B-17F3-2843-B228-155BEDE430B6}" srcOrd="0" destOrd="1" presId="urn:microsoft.com/office/officeart/2005/8/layout/vList2"/>
    <dgm:cxn modelId="{4DC623AA-57CA-491F-A268-812D01F698C8}" srcId="{55CD5ED2-1984-4B08-B69E-A2737D5CE7EE}" destId="{021B9170-70E6-4BE3-B4AD-125698671BD5}" srcOrd="12" destOrd="0" parTransId="{4DDF37A0-0B04-4D83-96E2-3D5210865FD5}" sibTransId="{A011ACB1-533A-40D0-BED9-F544A184E4A0}"/>
    <dgm:cxn modelId="{C866C0AC-A34A-644E-9B5C-3560A7E80384}" type="presOf" srcId="{76A6EC9C-9E46-44EA-B503-09FCE1F14AD2}" destId="{2A306E0B-17F3-2843-B228-155BEDE430B6}" srcOrd="0" destOrd="13" presId="urn:microsoft.com/office/officeart/2005/8/layout/vList2"/>
    <dgm:cxn modelId="{CA7662AE-A340-6549-B28E-88A7EB186F08}" type="presOf" srcId="{021B9170-70E6-4BE3-B4AD-125698671BD5}" destId="{2A306E0B-17F3-2843-B228-155BEDE430B6}" srcOrd="0" destOrd="12" presId="urn:microsoft.com/office/officeart/2005/8/layout/vList2"/>
    <dgm:cxn modelId="{BC2595AE-B412-2C49-8CA0-A2E162C5E6B4}" type="presOf" srcId="{A531F293-1AEC-4BA1-B4E9-83283F7A1028}" destId="{2A306E0B-17F3-2843-B228-155BEDE430B6}" srcOrd="0" destOrd="5" presId="urn:microsoft.com/office/officeart/2005/8/layout/vList2"/>
    <dgm:cxn modelId="{76977FBA-BBCF-4E15-8812-D39523912DB7}" srcId="{55CD5ED2-1984-4B08-B69E-A2737D5CE7EE}" destId="{274CEDED-B017-443F-B6DF-58FCA301127D}" srcOrd="11" destOrd="0" parTransId="{46CB54BB-878A-480D-B8DB-AC58B05FFADC}" sibTransId="{84769ACC-4743-4AFA-89B2-3006B38F2C07}"/>
    <dgm:cxn modelId="{9458EFBE-1AC1-E94C-B5BC-C551EF8D8084}" type="presOf" srcId="{C5E5F4F4-2AD4-46F0-B7CE-86FD72F6528A}" destId="{2A306E0B-17F3-2843-B228-155BEDE430B6}" srcOrd="0" destOrd="8" presId="urn:microsoft.com/office/officeart/2005/8/layout/vList2"/>
    <dgm:cxn modelId="{758B66BF-ECCF-48EE-8E73-023EBE9C39AD}" srcId="{55CD5ED2-1984-4B08-B69E-A2737D5CE7EE}" destId="{C083E914-4E10-4916-A84C-704BB66850D7}" srcOrd="2" destOrd="0" parTransId="{A42D7E71-A17E-4026-B2FA-12D3DBC19E51}" sibTransId="{E2F2E25D-FBF7-44E1-B94B-8EB9C0DBE92C}"/>
    <dgm:cxn modelId="{690652E7-EB09-44CA-8A78-441456032699}" srcId="{55CD5ED2-1984-4B08-B69E-A2737D5CE7EE}" destId="{12D08055-3099-4E85-A599-80592CB19136}" srcOrd="15" destOrd="0" parTransId="{71F66E34-420F-4E2C-A5D3-F715027865FF}" sibTransId="{9F3E3D06-C351-4DF4-B0A7-4311333E7540}"/>
    <dgm:cxn modelId="{7D1A83EA-6F3A-4D9A-93ED-E80CE3835791}" srcId="{55CD5ED2-1984-4B08-B69E-A2737D5CE7EE}" destId="{A1208E76-A278-4CBC-9089-AFF7A2E8FA84}" srcOrd="16" destOrd="0" parTransId="{5CA7A182-EA9C-4352-B2DB-BBDE13DC8C69}" sibTransId="{AC59BA7D-C6A6-4960-BD9C-D2B34116D305}"/>
    <dgm:cxn modelId="{7E075EEB-AA65-2447-86D1-F88BA88E9122}" type="presOf" srcId="{750F9279-2904-42F9-B481-86D52D7B457C}" destId="{2A306E0B-17F3-2843-B228-155BEDE430B6}" srcOrd="0" destOrd="6" presId="urn:microsoft.com/office/officeart/2005/8/layout/vList2"/>
    <dgm:cxn modelId="{938201ED-6B84-514C-B572-F37EB70D8FC6}" type="presOf" srcId="{094BC36C-73FE-45C3-AB69-47E937827017}" destId="{2A306E0B-17F3-2843-B228-155BEDE430B6}" srcOrd="0" destOrd="7" presId="urn:microsoft.com/office/officeart/2005/8/layout/vList2"/>
    <dgm:cxn modelId="{82C775F0-8491-4FA9-8737-9BFF47BA531C}" srcId="{55CD5ED2-1984-4B08-B69E-A2737D5CE7EE}" destId="{A531F293-1AEC-4BA1-B4E9-83283F7A1028}" srcOrd="5" destOrd="0" parTransId="{21A61CE7-B371-4372-A541-ABF1B60F9A76}" sibTransId="{664EA789-6E1D-474C-904E-EF5A341B7B32}"/>
    <dgm:cxn modelId="{869202F3-BD2D-EA47-9199-FB9F87C542A1}" type="presOf" srcId="{901BA4C7-90CA-4391-B3A6-BDDD30D2FF30}" destId="{2A306E0B-17F3-2843-B228-155BEDE430B6}" srcOrd="0" destOrd="3" presId="urn:microsoft.com/office/officeart/2005/8/layout/vList2"/>
    <dgm:cxn modelId="{2FE270F8-DFF0-4206-B570-898B4035742A}" srcId="{55CD5ED2-1984-4B08-B69E-A2737D5CE7EE}" destId="{76A6EC9C-9E46-44EA-B503-09FCE1F14AD2}" srcOrd="13" destOrd="0" parTransId="{13D3F824-FEDD-49AA-90BD-E1CE7320E064}" sibTransId="{E3AD8200-2D57-4B4D-B484-F18341A5C0A3}"/>
    <dgm:cxn modelId="{D53C8A93-0636-B942-A835-092371F546CF}" type="presParOf" srcId="{A49A93CC-44C1-7748-8F40-134DDBF1274F}" destId="{B637C375-A332-944E-AEF2-9EF02B8735F4}" srcOrd="0" destOrd="0" presId="urn:microsoft.com/office/officeart/2005/8/layout/vList2"/>
    <dgm:cxn modelId="{93661B92-F44A-0A40-87F9-EC9AB299D367}" type="presParOf" srcId="{A49A93CC-44C1-7748-8F40-134DDBF1274F}" destId="{2A306E0B-17F3-2843-B228-155BEDE430B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20C8F-C80F-5D40-9FA4-F4E193E85D89}">
      <dsp:nvSpPr>
        <dsp:cNvPr id="0" name=""/>
        <dsp:cNvSpPr/>
      </dsp:nvSpPr>
      <dsp:spPr>
        <a:xfrm>
          <a:off x="0" y="383604"/>
          <a:ext cx="6666833" cy="1510396"/>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Unanticipated Problems </a:t>
          </a:r>
          <a:r>
            <a:rPr lang="en-US" sz="2700" kern="1200" dirty="0"/>
            <a:t>involving risks to subjects to others</a:t>
          </a:r>
        </a:p>
      </dsp:txBody>
      <dsp:txXfrm>
        <a:off x="73731" y="457335"/>
        <a:ext cx="6519371" cy="1362934"/>
      </dsp:txXfrm>
    </dsp:sp>
    <dsp:sp modelId="{E15EE1F9-FA99-E949-BA7E-33BA2169BF93}">
      <dsp:nvSpPr>
        <dsp:cNvPr id="0" name=""/>
        <dsp:cNvSpPr/>
      </dsp:nvSpPr>
      <dsp:spPr>
        <a:xfrm>
          <a:off x="0" y="1971761"/>
          <a:ext cx="6666833" cy="1510396"/>
        </a:xfrm>
        <a:prstGeom prst="roundRect">
          <a:avLst/>
        </a:prstGeom>
        <a:gradFill rotWithShape="0">
          <a:gsLst>
            <a:gs pos="0">
              <a:schemeClr val="accent5">
                <a:hueOff val="-6076075"/>
                <a:satOff val="-413"/>
                <a:lumOff val="981"/>
                <a:alphaOff val="0"/>
                <a:satMod val="103000"/>
                <a:lumMod val="102000"/>
                <a:tint val="94000"/>
              </a:schemeClr>
            </a:gs>
            <a:gs pos="50000">
              <a:schemeClr val="accent5">
                <a:hueOff val="-6076075"/>
                <a:satOff val="-413"/>
                <a:lumOff val="981"/>
                <a:alphaOff val="0"/>
                <a:satMod val="110000"/>
                <a:lumMod val="100000"/>
                <a:shade val="100000"/>
              </a:schemeClr>
            </a:gs>
            <a:gs pos="100000">
              <a:schemeClr val="accent5">
                <a:hueOff val="-6076075"/>
                <a:satOff val="-413"/>
                <a:lumOff val="9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Serious or continuing noncompliance </a:t>
          </a:r>
          <a:r>
            <a:rPr lang="en-US" sz="2700" kern="1200" dirty="0"/>
            <a:t>with the Common Rule or the requirements or determinations of the IRB</a:t>
          </a:r>
        </a:p>
      </dsp:txBody>
      <dsp:txXfrm>
        <a:off x="73731" y="2045492"/>
        <a:ext cx="6519371" cy="1362934"/>
      </dsp:txXfrm>
    </dsp:sp>
    <dsp:sp modelId="{5AD27B88-58E8-8B4E-9207-4B8576B08AD8}">
      <dsp:nvSpPr>
        <dsp:cNvPr id="0" name=""/>
        <dsp:cNvSpPr/>
      </dsp:nvSpPr>
      <dsp:spPr>
        <a:xfrm>
          <a:off x="0" y="3559918"/>
          <a:ext cx="6666833" cy="1510396"/>
        </a:xfrm>
        <a:prstGeom prst="round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noProof="0" dirty="0"/>
            <a:t>Suspensions or terminations </a:t>
          </a:r>
          <a:r>
            <a:rPr lang="en-US" sz="2700" kern="1200" noProof="0" dirty="0"/>
            <a:t>of IRB approval</a:t>
          </a:r>
        </a:p>
      </dsp:txBody>
      <dsp:txXfrm>
        <a:off x="73731" y="3633649"/>
        <a:ext cx="6519371" cy="1362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70EE6D-4441-3947-8577-9DEC2BADF0C7}">
      <dsp:nvSpPr>
        <dsp:cNvPr id="0" name=""/>
        <dsp:cNvSpPr/>
      </dsp:nvSpPr>
      <dsp:spPr>
        <a:xfrm>
          <a:off x="4672458" y="904"/>
          <a:ext cx="1170682" cy="76094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Post Approval Monitoring</a:t>
          </a:r>
        </a:p>
      </dsp:txBody>
      <dsp:txXfrm>
        <a:off x="4709604" y="38050"/>
        <a:ext cx="1096390" cy="686651"/>
      </dsp:txXfrm>
    </dsp:sp>
    <dsp:sp modelId="{FD4DA1A6-6E54-AA48-889F-958F73D8625A}">
      <dsp:nvSpPr>
        <dsp:cNvPr id="0" name=""/>
        <dsp:cNvSpPr/>
      </dsp:nvSpPr>
      <dsp:spPr>
        <a:xfrm>
          <a:off x="3463507" y="381376"/>
          <a:ext cx="3588585" cy="3588585"/>
        </a:xfrm>
        <a:custGeom>
          <a:avLst/>
          <a:gdLst/>
          <a:ahLst/>
          <a:cxnLst/>
          <a:rect l="0" t="0" r="0" b="0"/>
          <a:pathLst>
            <a:path>
              <a:moveTo>
                <a:pt x="2527219" y="156518"/>
              </a:moveTo>
              <a:arcTo wR="1794292" hR="1794292" stAng="17646552" swAng="925186"/>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C1095DA-CF51-AD4E-BA1C-73862A868F7E}">
      <dsp:nvSpPr>
        <dsp:cNvPr id="0" name=""/>
        <dsp:cNvSpPr/>
      </dsp:nvSpPr>
      <dsp:spPr>
        <a:xfrm>
          <a:off x="6226362" y="898050"/>
          <a:ext cx="1170682" cy="76094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Chair Determination</a:t>
          </a:r>
        </a:p>
      </dsp:txBody>
      <dsp:txXfrm>
        <a:off x="6263508" y="935196"/>
        <a:ext cx="1096390" cy="686651"/>
      </dsp:txXfrm>
    </dsp:sp>
    <dsp:sp modelId="{CDEFCC1D-D5C2-2E45-8FE8-155C8BA5E716}">
      <dsp:nvSpPr>
        <dsp:cNvPr id="0" name=""/>
        <dsp:cNvSpPr/>
      </dsp:nvSpPr>
      <dsp:spPr>
        <a:xfrm>
          <a:off x="3463507" y="381376"/>
          <a:ext cx="3588585" cy="3588585"/>
        </a:xfrm>
        <a:custGeom>
          <a:avLst/>
          <a:gdLst/>
          <a:ahLst/>
          <a:cxnLst/>
          <a:rect l="0" t="0" r="0" b="0"/>
          <a:pathLst>
            <a:path>
              <a:moveTo>
                <a:pt x="3560581" y="1478520"/>
              </a:moveTo>
              <a:arcTo wR="1794292" hR="1794292" stAng="20991834" swAng="1216333"/>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D1B67F6-B7C3-D54B-B7B0-960836F9CC9A}">
      <dsp:nvSpPr>
        <dsp:cNvPr id="0" name=""/>
        <dsp:cNvSpPr/>
      </dsp:nvSpPr>
      <dsp:spPr>
        <a:xfrm>
          <a:off x="6226362" y="2692343"/>
          <a:ext cx="1170682" cy="76094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 OHRP/FDA Reporting</a:t>
          </a:r>
        </a:p>
      </dsp:txBody>
      <dsp:txXfrm>
        <a:off x="6263508" y="2729489"/>
        <a:ext cx="1096390" cy="686651"/>
      </dsp:txXfrm>
    </dsp:sp>
    <dsp:sp modelId="{0C26D4A9-0205-D04F-817E-2C0DA120C9D6}">
      <dsp:nvSpPr>
        <dsp:cNvPr id="0" name=""/>
        <dsp:cNvSpPr/>
      </dsp:nvSpPr>
      <dsp:spPr>
        <a:xfrm>
          <a:off x="3463507" y="381376"/>
          <a:ext cx="3588585" cy="3588585"/>
        </a:xfrm>
        <a:custGeom>
          <a:avLst/>
          <a:gdLst/>
          <a:ahLst/>
          <a:cxnLst/>
          <a:rect l="0" t="0" r="0" b="0"/>
          <a:pathLst>
            <a:path>
              <a:moveTo>
                <a:pt x="2936302" y="3178236"/>
              </a:moveTo>
              <a:arcTo wR="1794292" hR="1794292" stAng="3028263" swAng="925186"/>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0A47F4C-660E-FD44-8B00-38192E4A7377}">
      <dsp:nvSpPr>
        <dsp:cNvPr id="0" name=""/>
        <dsp:cNvSpPr/>
      </dsp:nvSpPr>
      <dsp:spPr>
        <a:xfrm>
          <a:off x="4672458" y="3589490"/>
          <a:ext cx="1170682" cy="76094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Committee Discussion </a:t>
          </a:r>
        </a:p>
      </dsp:txBody>
      <dsp:txXfrm>
        <a:off x="4709604" y="3626636"/>
        <a:ext cx="1096390" cy="686651"/>
      </dsp:txXfrm>
    </dsp:sp>
    <dsp:sp modelId="{DBBE173F-1D3B-E541-921C-19BF874AEC79}">
      <dsp:nvSpPr>
        <dsp:cNvPr id="0" name=""/>
        <dsp:cNvSpPr/>
      </dsp:nvSpPr>
      <dsp:spPr>
        <a:xfrm>
          <a:off x="3463507" y="381376"/>
          <a:ext cx="3588585" cy="3588585"/>
        </a:xfrm>
        <a:custGeom>
          <a:avLst/>
          <a:gdLst/>
          <a:ahLst/>
          <a:cxnLst/>
          <a:rect l="0" t="0" r="0" b="0"/>
          <a:pathLst>
            <a:path>
              <a:moveTo>
                <a:pt x="1061365" y="3432066"/>
              </a:moveTo>
              <a:arcTo wR="1794292" hR="1794292" stAng="6846552" swAng="925186"/>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F0AC068-3793-BE4C-AA2D-CB43AC9CC78C}">
      <dsp:nvSpPr>
        <dsp:cNvPr id="0" name=""/>
        <dsp:cNvSpPr/>
      </dsp:nvSpPr>
      <dsp:spPr>
        <a:xfrm>
          <a:off x="3118555" y="2692343"/>
          <a:ext cx="1170682" cy="76094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CAPA (Corrective and Preventative Actions)</a:t>
          </a:r>
        </a:p>
      </dsp:txBody>
      <dsp:txXfrm>
        <a:off x="3155701" y="2729489"/>
        <a:ext cx="1096390" cy="686651"/>
      </dsp:txXfrm>
    </dsp:sp>
    <dsp:sp modelId="{89D85869-36EE-AD4B-AE0E-52E5CF7C004C}">
      <dsp:nvSpPr>
        <dsp:cNvPr id="0" name=""/>
        <dsp:cNvSpPr/>
      </dsp:nvSpPr>
      <dsp:spPr>
        <a:xfrm>
          <a:off x="3463507" y="381376"/>
          <a:ext cx="3588585" cy="3588585"/>
        </a:xfrm>
        <a:custGeom>
          <a:avLst/>
          <a:gdLst/>
          <a:ahLst/>
          <a:cxnLst/>
          <a:rect l="0" t="0" r="0" b="0"/>
          <a:pathLst>
            <a:path>
              <a:moveTo>
                <a:pt x="28004" y="2110065"/>
              </a:moveTo>
              <a:arcTo wR="1794292" hR="1794292" stAng="10191834" swAng="1216333"/>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A9459ED-AE05-154F-90C9-332458B00729}">
      <dsp:nvSpPr>
        <dsp:cNvPr id="0" name=""/>
        <dsp:cNvSpPr/>
      </dsp:nvSpPr>
      <dsp:spPr>
        <a:xfrm>
          <a:off x="3118555" y="898050"/>
          <a:ext cx="1170682" cy="76094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OHRP/FDA Reporting</a:t>
          </a:r>
        </a:p>
      </dsp:txBody>
      <dsp:txXfrm>
        <a:off x="3155701" y="935196"/>
        <a:ext cx="1096390" cy="686651"/>
      </dsp:txXfrm>
    </dsp:sp>
    <dsp:sp modelId="{041E4814-8AA8-E84A-A4CB-8D469C73B387}">
      <dsp:nvSpPr>
        <dsp:cNvPr id="0" name=""/>
        <dsp:cNvSpPr/>
      </dsp:nvSpPr>
      <dsp:spPr>
        <a:xfrm>
          <a:off x="3463507" y="381376"/>
          <a:ext cx="3588585" cy="3588585"/>
        </a:xfrm>
        <a:custGeom>
          <a:avLst/>
          <a:gdLst/>
          <a:ahLst/>
          <a:cxnLst/>
          <a:rect l="0" t="0" r="0" b="0"/>
          <a:pathLst>
            <a:path>
              <a:moveTo>
                <a:pt x="652282" y="410349"/>
              </a:moveTo>
              <a:arcTo wR="1794292" hR="1794292" stAng="13828263" swAng="925186"/>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E2573-F51B-3F42-A617-C494C06C7367}">
      <dsp:nvSpPr>
        <dsp:cNvPr id="0" name=""/>
        <dsp:cNvSpPr/>
      </dsp:nvSpPr>
      <dsp:spPr>
        <a:xfrm>
          <a:off x="9242" y="1346949"/>
          <a:ext cx="2762398" cy="16574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Committee Discussion</a:t>
          </a:r>
        </a:p>
      </dsp:txBody>
      <dsp:txXfrm>
        <a:off x="57787" y="1395494"/>
        <a:ext cx="2665308" cy="1560349"/>
      </dsp:txXfrm>
    </dsp:sp>
    <dsp:sp modelId="{78C7B53A-F216-FC47-A081-328501AB42D3}">
      <dsp:nvSpPr>
        <dsp:cNvPr id="0" name=""/>
        <dsp:cNvSpPr/>
      </dsp:nvSpPr>
      <dsp:spPr>
        <a:xfrm>
          <a:off x="3047880"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47880" y="1970146"/>
        <a:ext cx="409940" cy="411044"/>
      </dsp:txXfrm>
    </dsp:sp>
    <dsp:sp modelId="{FFBA3F8A-E137-554F-8C92-85D3F3FBE626}">
      <dsp:nvSpPr>
        <dsp:cNvPr id="0" name=""/>
        <dsp:cNvSpPr/>
      </dsp:nvSpPr>
      <dsp:spPr>
        <a:xfrm>
          <a:off x="3876600" y="1346949"/>
          <a:ext cx="2762398" cy="16574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Questions to PI or Determinations</a:t>
          </a:r>
        </a:p>
      </dsp:txBody>
      <dsp:txXfrm>
        <a:off x="3925145" y="1395494"/>
        <a:ext cx="2665308" cy="1560349"/>
      </dsp:txXfrm>
    </dsp:sp>
    <dsp:sp modelId="{1C438806-A59A-334F-B361-13BFFAD78629}">
      <dsp:nvSpPr>
        <dsp:cNvPr id="0" name=""/>
        <dsp:cNvSpPr/>
      </dsp:nvSpPr>
      <dsp:spPr>
        <a:xfrm>
          <a:off x="6915239" y="1833131"/>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6915239" y="1970146"/>
        <a:ext cx="409940" cy="411044"/>
      </dsp:txXfrm>
    </dsp:sp>
    <dsp:sp modelId="{39ED0E0E-EABF-034A-816D-985D49F3D18E}">
      <dsp:nvSpPr>
        <dsp:cNvPr id="0" name=""/>
        <dsp:cNvSpPr/>
      </dsp:nvSpPr>
      <dsp:spPr>
        <a:xfrm>
          <a:off x="7743958" y="1346949"/>
          <a:ext cx="2762398" cy="16574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Committee determines CAPA</a:t>
          </a:r>
        </a:p>
      </dsp:txBody>
      <dsp:txXfrm>
        <a:off x="7792503" y="1395494"/>
        <a:ext cx="2665308" cy="15603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7C375-A332-944E-AEF2-9EF02B8735F4}">
      <dsp:nvSpPr>
        <dsp:cNvPr id="0" name=""/>
        <dsp:cNvSpPr/>
      </dsp:nvSpPr>
      <dsp:spPr>
        <a:xfrm>
          <a:off x="0" y="0"/>
          <a:ext cx="9490826" cy="55808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The convened IRB must determine whether any additional actions need to be taken when reviewing serious or continuing noncompliance, such as the following: </a:t>
          </a:r>
          <a:endParaRPr lang="en-US" sz="1400" kern="1200" dirty="0"/>
        </a:p>
      </dsp:txBody>
      <dsp:txXfrm>
        <a:off x="27244" y="27244"/>
        <a:ext cx="9436338" cy="503601"/>
      </dsp:txXfrm>
    </dsp:sp>
    <dsp:sp modelId="{2A306E0B-17F3-2843-B228-155BEDE430B6}">
      <dsp:nvSpPr>
        <dsp:cNvPr id="0" name=""/>
        <dsp:cNvSpPr/>
      </dsp:nvSpPr>
      <dsp:spPr>
        <a:xfrm>
          <a:off x="0" y="603515"/>
          <a:ext cx="9490826" cy="491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1334"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b="0" i="0" kern="1200" dirty="0"/>
            <a:t>Modifying the protocol</a:t>
          </a:r>
          <a:endParaRPr lang="en-US" sz="1400" kern="1200" dirty="0"/>
        </a:p>
        <a:p>
          <a:pPr marL="114300" lvl="1" indent="-114300" algn="l" defTabSz="622300">
            <a:lnSpc>
              <a:spcPct val="90000"/>
            </a:lnSpc>
            <a:spcBef>
              <a:spcPct val="0"/>
            </a:spcBef>
            <a:spcAft>
              <a:spcPct val="20000"/>
            </a:spcAft>
            <a:buChar char="•"/>
          </a:pPr>
          <a:r>
            <a:rPr lang="en-US" sz="1400" b="0" i="0" kern="1200" dirty="0"/>
            <a:t>﻿Modifying the information disclosed during the consent process</a:t>
          </a:r>
          <a:endParaRPr lang="en-US" sz="1400" kern="1200" dirty="0"/>
        </a:p>
        <a:p>
          <a:pPr marL="114300" lvl="1" indent="-114300" algn="l" defTabSz="622300">
            <a:lnSpc>
              <a:spcPct val="90000"/>
            </a:lnSpc>
            <a:spcBef>
              <a:spcPct val="0"/>
            </a:spcBef>
            <a:spcAft>
              <a:spcPct val="20000"/>
            </a:spcAft>
            <a:buChar char="•"/>
          </a:pPr>
          <a:r>
            <a:rPr lang="en-US" sz="1400" b="0" i="0" kern="1200" dirty="0"/>
            <a:t>﻿﻿Providing additional information to current subjects when the information may relate to subjects’ willingness to continue in the research </a:t>
          </a:r>
          <a:endParaRPr lang="en-US" sz="1400" kern="1200" dirty="0"/>
        </a:p>
        <a:p>
          <a:pPr marL="114300" lvl="1" indent="-114300" algn="l" defTabSz="622300">
            <a:lnSpc>
              <a:spcPct val="90000"/>
            </a:lnSpc>
            <a:spcBef>
              <a:spcPct val="0"/>
            </a:spcBef>
            <a:spcAft>
              <a:spcPct val="20000"/>
            </a:spcAft>
            <a:buChar char="•"/>
          </a:pPr>
          <a:r>
            <a:rPr lang="en-US" sz="1400" b="0" i="0" kern="1200" dirty="0"/>
            <a:t>Providing additional information to past subjects</a:t>
          </a:r>
          <a:endParaRPr lang="en-US" sz="1400" kern="1200" dirty="0"/>
        </a:p>
        <a:p>
          <a:pPr marL="114300" lvl="1" indent="-114300" algn="l" defTabSz="622300">
            <a:lnSpc>
              <a:spcPct val="90000"/>
            </a:lnSpc>
            <a:spcBef>
              <a:spcPct val="0"/>
            </a:spcBef>
            <a:spcAft>
              <a:spcPct val="20000"/>
            </a:spcAft>
            <a:buChar char="•"/>
          </a:pPr>
          <a:r>
            <a:rPr lang="en-US" sz="1400" b="0" i="0" kern="1200" dirty="0"/>
            <a:t>Obtaining re-consent of current subjects</a:t>
          </a:r>
          <a:endParaRPr lang="en-US" sz="1400" kern="1200" dirty="0"/>
        </a:p>
        <a:p>
          <a:pPr marL="114300" lvl="1" indent="-114300" algn="l" defTabSz="622300">
            <a:lnSpc>
              <a:spcPct val="90000"/>
            </a:lnSpc>
            <a:spcBef>
              <a:spcPct val="0"/>
            </a:spcBef>
            <a:spcAft>
              <a:spcPct val="20000"/>
            </a:spcAft>
            <a:buChar char="•"/>
          </a:pPr>
          <a:r>
            <a:rPr lang="en-US" sz="1400" b="0" i="0" kern="1200" dirty="0"/>
            <a:t>Increasing the frequency of continuing review</a:t>
          </a:r>
          <a:endParaRPr lang="en-US" sz="1400" kern="1200" dirty="0"/>
        </a:p>
        <a:p>
          <a:pPr marL="114300" lvl="1" indent="-114300" algn="l" defTabSz="622300">
            <a:lnSpc>
              <a:spcPct val="90000"/>
            </a:lnSpc>
            <a:spcBef>
              <a:spcPct val="0"/>
            </a:spcBef>
            <a:spcAft>
              <a:spcPct val="20000"/>
            </a:spcAft>
            <a:buChar char="•"/>
          </a:pPr>
          <a:r>
            <a:rPr lang="en-US" sz="1400" b="0" i="0" kern="1200" dirty="0"/>
            <a:t>Observing research activities or the consent process</a:t>
          </a:r>
          <a:endParaRPr lang="en-US" sz="1400" kern="1200" dirty="0"/>
        </a:p>
        <a:p>
          <a:pPr marL="114300" lvl="1" indent="-114300" algn="l" defTabSz="622300">
            <a:lnSpc>
              <a:spcPct val="90000"/>
            </a:lnSpc>
            <a:spcBef>
              <a:spcPct val="0"/>
            </a:spcBef>
            <a:spcAft>
              <a:spcPct val="20000"/>
            </a:spcAft>
            <a:buChar char="•"/>
          </a:pPr>
          <a:r>
            <a:rPr lang="en-US" sz="1400" b="0" i="0" kern="1200" dirty="0"/>
            <a:t>Requiring additional training of the investigator or study team</a:t>
          </a:r>
          <a:endParaRPr lang="en-US" sz="1400" kern="1200" dirty="0"/>
        </a:p>
        <a:p>
          <a:pPr marL="114300" lvl="1" indent="-114300" algn="l" defTabSz="622300">
            <a:lnSpc>
              <a:spcPct val="90000"/>
            </a:lnSpc>
            <a:spcBef>
              <a:spcPct val="0"/>
            </a:spcBef>
            <a:spcAft>
              <a:spcPct val="20000"/>
            </a:spcAft>
            <a:buChar char="•"/>
          </a:pPr>
          <a:r>
            <a:rPr lang="en-US" sz="1400" b="0" i="0" kern="1200" dirty="0"/>
            <a:t>Notifying investigators at other sites</a:t>
          </a:r>
          <a:endParaRPr lang="en-US" sz="1400" kern="1200" dirty="0"/>
        </a:p>
        <a:p>
          <a:pPr marL="114300" lvl="1" indent="-114300" algn="l" defTabSz="622300">
            <a:lnSpc>
              <a:spcPct val="90000"/>
            </a:lnSpc>
            <a:spcBef>
              <a:spcPct val="0"/>
            </a:spcBef>
            <a:spcAft>
              <a:spcPct val="20000"/>
            </a:spcAft>
            <a:buChar char="•"/>
          </a:pPr>
          <a:r>
            <a:rPr lang="en-US" sz="1400" b="0" i="0" kern="1200" dirty="0"/>
            <a:t>Terminating IRB approval</a:t>
          </a:r>
          <a:endParaRPr lang="en-US" sz="1400" kern="1200" dirty="0"/>
        </a:p>
        <a:p>
          <a:pPr marL="114300" lvl="1" indent="-114300" algn="l" defTabSz="622300">
            <a:lnSpc>
              <a:spcPct val="90000"/>
            </a:lnSpc>
            <a:spcBef>
              <a:spcPct val="0"/>
            </a:spcBef>
            <a:spcAft>
              <a:spcPct val="20000"/>
            </a:spcAft>
            <a:buChar char="•"/>
          </a:pPr>
          <a:r>
            <a:rPr lang="en-US" sz="1400" b="0" i="0" kern="1200" dirty="0"/>
            <a:t>Suspending IRB approval</a:t>
          </a:r>
          <a:endParaRPr lang="en-US" sz="1400" kern="1200" dirty="0"/>
        </a:p>
        <a:p>
          <a:pPr marL="114300" lvl="1" indent="-114300" algn="l" defTabSz="622300">
            <a:lnSpc>
              <a:spcPct val="90000"/>
            </a:lnSpc>
            <a:spcBef>
              <a:spcPct val="0"/>
            </a:spcBef>
            <a:spcAft>
              <a:spcPct val="20000"/>
            </a:spcAft>
            <a:buChar char="•"/>
          </a:pPr>
          <a:r>
            <a:rPr lang="en-US" sz="1400" b="0" i="0" kern="1200" dirty="0"/>
            <a:t>﻿﻿Transferring subjects to another investigator</a:t>
          </a:r>
          <a:endParaRPr lang="en-US" sz="1400" kern="1200" dirty="0"/>
        </a:p>
        <a:p>
          <a:pPr marL="114300" lvl="1" indent="-114300" algn="l" defTabSz="622300">
            <a:lnSpc>
              <a:spcPct val="90000"/>
            </a:lnSpc>
            <a:spcBef>
              <a:spcPct val="0"/>
            </a:spcBef>
            <a:spcAft>
              <a:spcPct val="20000"/>
            </a:spcAft>
            <a:buChar char="•"/>
          </a:pPr>
          <a:r>
            <a:rPr lang="en-US" sz="1400" b="0" i="0" kern="1200" dirty="0"/>
            <a:t>﻿﻿Arranging for clinical care outside the research</a:t>
          </a:r>
          <a:endParaRPr lang="en-US" sz="1400" kern="1200" dirty="0"/>
        </a:p>
        <a:p>
          <a:pPr marL="114300" lvl="1" indent="-114300" algn="l" defTabSz="622300">
            <a:lnSpc>
              <a:spcPct val="90000"/>
            </a:lnSpc>
            <a:spcBef>
              <a:spcPct val="0"/>
            </a:spcBef>
            <a:spcAft>
              <a:spcPct val="20000"/>
            </a:spcAft>
            <a:buChar char="•"/>
          </a:pPr>
          <a:r>
            <a:rPr lang="en-US" sz="1400" b="0" i="0" kern="1200" dirty="0"/>
            <a:t>﻿﻿Allowing continuation of some research activities under the supervision of an independent monitor or a different principal investigator</a:t>
          </a:r>
          <a:endParaRPr lang="en-US" sz="1400" kern="1200" dirty="0"/>
        </a:p>
        <a:p>
          <a:pPr marL="114300" lvl="1" indent="-114300" algn="l" defTabSz="622300">
            <a:lnSpc>
              <a:spcPct val="90000"/>
            </a:lnSpc>
            <a:spcBef>
              <a:spcPct val="0"/>
            </a:spcBef>
            <a:spcAft>
              <a:spcPct val="20000"/>
            </a:spcAft>
            <a:buChar char="•"/>
          </a:pPr>
          <a:r>
            <a:rPr lang="en-US" sz="1400" b="0" i="0" kern="1200" dirty="0"/>
            <a:t>﻿﻿Requiring follow-up of subjects for safety reasons</a:t>
          </a:r>
          <a:endParaRPr lang="en-US" sz="1400" kern="1200" dirty="0"/>
        </a:p>
        <a:p>
          <a:pPr marL="114300" lvl="1" indent="-114300" algn="l" defTabSz="622300">
            <a:lnSpc>
              <a:spcPct val="90000"/>
            </a:lnSpc>
            <a:spcBef>
              <a:spcPct val="0"/>
            </a:spcBef>
            <a:spcAft>
              <a:spcPct val="20000"/>
            </a:spcAft>
            <a:buChar char="•"/>
          </a:pPr>
          <a:r>
            <a:rPr lang="en-US" sz="1400" b="0" i="0" kern="1200" dirty="0"/>
            <a:t>﻿﻿Requiring adverse events or outcomes to be reported to the IRB and the sponsor</a:t>
          </a:r>
          <a:endParaRPr lang="en-US" sz="1400" kern="1200" dirty="0"/>
        </a:p>
        <a:p>
          <a:pPr marL="114300" lvl="1" indent="-114300" algn="l" defTabSz="622300">
            <a:lnSpc>
              <a:spcPct val="90000"/>
            </a:lnSpc>
            <a:spcBef>
              <a:spcPct val="0"/>
            </a:spcBef>
            <a:spcAft>
              <a:spcPct val="20000"/>
            </a:spcAft>
            <a:buChar char="•"/>
          </a:pPr>
          <a:r>
            <a:rPr lang="en-US" sz="1400" b="0" i="0" kern="1200" dirty="0"/>
            <a:t>﻿﻿Obtaining additional information</a:t>
          </a:r>
          <a:endParaRPr lang="en-US" sz="1400" kern="1200" dirty="0"/>
        </a:p>
        <a:p>
          <a:pPr marL="114300" lvl="1" indent="-114300" algn="l" defTabSz="622300">
            <a:lnSpc>
              <a:spcPct val="90000"/>
            </a:lnSpc>
            <a:spcBef>
              <a:spcPct val="0"/>
            </a:spcBef>
            <a:spcAft>
              <a:spcPct val="20000"/>
            </a:spcAft>
            <a:buChar char="•"/>
          </a:pPr>
          <a:r>
            <a:rPr lang="en-US" sz="1400" b="0" i="0" kern="1200" dirty="0"/>
            <a:t>﻿﻿Considering whether changes without prior IRB review and approval were consistent with ensuring subjects’ continued welfare</a:t>
          </a:r>
          <a:endParaRPr lang="en-US" sz="1400" kern="1200" dirty="0"/>
        </a:p>
      </dsp:txBody>
      <dsp:txXfrm>
        <a:off x="0" y="603515"/>
        <a:ext cx="9490826" cy="49183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4B39BD-1018-D544-8057-DA7CCE24252B}" type="datetimeFigureOut">
              <a:rPr lang="en-US" smtClean="0"/>
              <a:t>2/8/24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720A3-0BC7-8B42-AC10-7DAFD35216CF}" type="slidenum">
              <a:rPr lang="en-US" smtClean="0"/>
              <a:t>‹#›</a:t>
            </a:fld>
            <a:endParaRPr lang="en-US"/>
          </a:p>
        </p:txBody>
      </p:sp>
    </p:spTree>
    <p:extLst>
      <p:ext uri="{BB962C8B-B14F-4D97-AF65-F5344CB8AC3E}">
        <p14:creationId xmlns:p14="http://schemas.microsoft.com/office/powerpoint/2010/main" val="453170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9D5C1-8549-16F6-27ED-73D04EC139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82758C-CCCB-A7ED-482F-A2CD3B3A14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981B84-D551-C81A-4C76-7518923B1746}"/>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5" name="Footer Placeholder 4">
            <a:extLst>
              <a:ext uri="{FF2B5EF4-FFF2-40B4-BE49-F238E27FC236}">
                <a16:creationId xmlns:a16="http://schemas.microsoft.com/office/drawing/2014/main" id="{F10B9EDD-98F7-EAFC-920F-8C4C3CD61E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523E3C-45E2-60C4-431C-26B98493135D}"/>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107059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B081F-E831-6588-4637-DBEB77B4AF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09E57A-BF11-6E07-0854-BC04C4C601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B76F70-0F89-17D9-049E-23F8118C7B38}"/>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5" name="Footer Placeholder 4">
            <a:extLst>
              <a:ext uri="{FF2B5EF4-FFF2-40B4-BE49-F238E27FC236}">
                <a16:creationId xmlns:a16="http://schemas.microsoft.com/office/drawing/2014/main" id="{BB1531F6-8517-B68B-C5B4-A4CD2280E4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F1D08-3F04-82DF-5E6C-2A2AA8357910}"/>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232413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1889AA-18D4-C046-73BE-31194C3E7B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AB844-EEA8-338D-05CA-4F4E858538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044C6-5040-0982-257C-EDCC5FDC4A02}"/>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5" name="Footer Placeholder 4">
            <a:extLst>
              <a:ext uri="{FF2B5EF4-FFF2-40B4-BE49-F238E27FC236}">
                <a16:creationId xmlns:a16="http://schemas.microsoft.com/office/drawing/2014/main" id="{F18A7C7C-338D-0ADE-74DA-E930AE463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D432C8-4686-2D7C-9272-7A2D8F356E4C}"/>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37702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3">
            <a:extLst>
              <a:ext uri="{FF2B5EF4-FFF2-40B4-BE49-F238E27FC236}">
                <a16:creationId xmlns:a16="http://schemas.microsoft.com/office/drawing/2014/main" id="{FAF6AD15-8C51-2041-A5A2-E9EEC084E18E}"/>
              </a:ext>
            </a:extLst>
          </p:cNvPr>
          <p:cNvSpPr>
            <a:spLocks noGrp="1"/>
          </p:cNvSpPr>
          <p:nvPr>
            <p:ph type="body" sz="quarter" idx="10" hasCustomPrompt="1"/>
          </p:nvPr>
        </p:nvSpPr>
        <p:spPr>
          <a:xfrm>
            <a:off x="608361" y="1811339"/>
            <a:ext cx="10975279" cy="4250795"/>
          </a:xfrm>
        </p:spPr>
        <p:txBody>
          <a:bodyPr>
            <a:normAutofit/>
          </a:bodyPr>
          <a:lstStyle>
            <a:lvl1pPr marL="0" indent="0">
              <a:buNone/>
              <a:defRPr sz="2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text</a:t>
            </a:r>
          </a:p>
        </p:txBody>
      </p:sp>
      <p:sp>
        <p:nvSpPr>
          <p:cNvPr id="3" name="Text Placeholder 2">
            <a:extLst>
              <a:ext uri="{FF2B5EF4-FFF2-40B4-BE49-F238E27FC236}">
                <a16:creationId xmlns:a16="http://schemas.microsoft.com/office/drawing/2014/main" id="{3AFD8651-561A-4B4B-BCA3-EF94314E6092}"/>
              </a:ext>
            </a:extLst>
          </p:cNvPr>
          <p:cNvSpPr>
            <a:spLocks noGrp="1"/>
          </p:cNvSpPr>
          <p:nvPr>
            <p:ph type="body" sz="quarter" idx="11" hasCustomPrompt="1"/>
          </p:nvPr>
        </p:nvSpPr>
        <p:spPr>
          <a:xfrm>
            <a:off x="608361" y="346075"/>
            <a:ext cx="10975279" cy="1320800"/>
          </a:xfrm>
        </p:spPr>
        <p:txBody>
          <a:bodyPr/>
          <a:lstStyle>
            <a:lvl1pPr marL="0" indent="0">
              <a:buNone/>
              <a:defRPr b="1" i="0">
                <a:solidFill>
                  <a:srgbClr val="990000"/>
                </a:solidFill>
                <a:latin typeface="Arial Black" panose="020B0604020202020204" pitchFamily="34" charset="0"/>
                <a:cs typeface="Arial Black" panose="020B0604020202020204" pitchFamily="34" charset="0"/>
              </a:defRPr>
            </a:lvl1pPr>
          </a:lstStyle>
          <a:p>
            <a:pPr lvl="0"/>
            <a:r>
              <a:rPr lang="en-US" dirty="0"/>
              <a:t>Click to add text</a:t>
            </a:r>
          </a:p>
        </p:txBody>
      </p:sp>
    </p:spTree>
    <p:extLst>
      <p:ext uri="{BB962C8B-B14F-4D97-AF65-F5344CB8AC3E}">
        <p14:creationId xmlns:p14="http://schemas.microsoft.com/office/powerpoint/2010/main" val="310395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75FA-4817-2FAA-E7EB-4D61E938B6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E25434-3224-E22D-D2BA-7A97D742FD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F6739D-F5F2-7180-BCC5-6483ED375F75}"/>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5" name="Footer Placeholder 4">
            <a:extLst>
              <a:ext uri="{FF2B5EF4-FFF2-40B4-BE49-F238E27FC236}">
                <a16:creationId xmlns:a16="http://schemas.microsoft.com/office/drawing/2014/main" id="{949E02BF-3781-E543-12AD-18B1F73E8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A0CD3-0B42-7BEC-387E-36184BF0B7A9}"/>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2969899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14BE5-9026-D5E6-454C-833BA2F7C0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5C1F03-34AB-E442-0DCC-00FBFA9BD7F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F15925-A72D-78BA-9CE3-9D7224CF6396}"/>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5" name="Footer Placeholder 4">
            <a:extLst>
              <a:ext uri="{FF2B5EF4-FFF2-40B4-BE49-F238E27FC236}">
                <a16:creationId xmlns:a16="http://schemas.microsoft.com/office/drawing/2014/main" id="{54EC3BCF-BFA6-DDE5-8274-30FAFE451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BD3515-B251-8553-4BCD-058B27B564EF}"/>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292132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62C4A-8BFB-BC4F-B8D3-121C447F7B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24C6A-C4CD-0C21-7E11-F2B4B1C29A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6226D3-8FAD-AEF9-59D9-A8F245CA86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3A3A09-8826-11E3-3E23-8CFC713BA939}"/>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6" name="Footer Placeholder 5">
            <a:extLst>
              <a:ext uri="{FF2B5EF4-FFF2-40B4-BE49-F238E27FC236}">
                <a16:creationId xmlns:a16="http://schemas.microsoft.com/office/drawing/2014/main" id="{80F4D557-B93A-7ACA-0E78-33CDCB00AD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0A7057-166C-2D11-182B-C1E453E67371}"/>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119252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4B78-DE33-7A01-CF28-3A870CFE51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8CB557-7422-9693-348F-77C565781A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4910A9-247C-FD31-7453-E9B729986B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C9CB3D-29FC-F9CF-7A54-7F866B196C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62E20A-0D4D-F2BE-0A2A-7E2F38D75A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93DAAF-C909-0834-8289-CA4151150A92}"/>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8" name="Footer Placeholder 7">
            <a:extLst>
              <a:ext uri="{FF2B5EF4-FFF2-40B4-BE49-F238E27FC236}">
                <a16:creationId xmlns:a16="http://schemas.microsoft.com/office/drawing/2014/main" id="{409B73C3-881C-95B2-A48B-A88E6406CF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28F0CB-686C-26A5-0D36-FF6C46A86799}"/>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1806844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B9945-22D7-0BAC-6DF0-FA19F7CECD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066E40-4768-FA9F-D190-4BAB17777704}"/>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4" name="Footer Placeholder 3">
            <a:extLst>
              <a:ext uri="{FF2B5EF4-FFF2-40B4-BE49-F238E27FC236}">
                <a16:creationId xmlns:a16="http://schemas.microsoft.com/office/drawing/2014/main" id="{9BD1EF99-56B7-CA84-1730-C33EFBB69E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15E0A5-3CCF-0D8C-E5BF-E84C3027C0BD}"/>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280541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C56026-7A78-74BC-1D18-62F1FB729374}"/>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3" name="Footer Placeholder 2">
            <a:extLst>
              <a:ext uri="{FF2B5EF4-FFF2-40B4-BE49-F238E27FC236}">
                <a16:creationId xmlns:a16="http://schemas.microsoft.com/office/drawing/2014/main" id="{30A6F567-21CC-34CB-A7ED-0E1BA7A75B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DC4EF2-1543-B2E6-593C-B18131FE1253}"/>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3429455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C77CE-1E59-9446-C53F-68BA6C1D6D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00CD2E-B43A-C8A1-BC1E-B5747B7345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0ADB3E-5F07-6AED-89E3-1A7C25917B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B0749B-0DC0-C84E-660B-9505BB9CF5A1}"/>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6" name="Footer Placeholder 5">
            <a:extLst>
              <a:ext uri="{FF2B5EF4-FFF2-40B4-BE49-F238E27FC236}">
                <a16:creationId xmlns:a16="http://schemas.microsoft.com/office/drawing/2014/main" id="{E19D8F2C-EF58-C02D-436F-62D890278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4ACE85-E88E-B7B9-A1E1-DCC7ACF51CFD}"/>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411507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48DAF-2606-90FC-7BE8-4108B91A08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180C9B-A09F-7B96-37DA-4282F94EFB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65F5F4-6F7D-5AE1-0880-4B35E1353A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FFA1CF-48F4-1060-2024-F56284BDD2C8}"/>
              </a:ext>
            </a:extLst>
          </p:cNvPr>
          <p:cNvSpPr>
            <a:spLocks noGrp="1"/>
          </p:cNvSpPr>
          <p:nvPr>
            <p:ph type="dt" sz="half" idx="10"/>
          </p:nvPr>
        </p:nvSpPr>
        <p:spPr/>
        <p:txBody>
          <a:bodyPr/>
          <a:lstStyle/>
          <a:p>
            <a:fld id="{8572FE08-9B17-4242-8623-CB0A6B989A6D}" type="datetimeFigureOut">
              <a:rPr lang="en-US" smtClean="0"/>
              <a:t>2/8/24</a:t>
            </a:fld>
            <a:endParaRPr lang="en-US"/>
          </a:p>
        </p:txBody>
      </p:sp>
      <p:sp>
        <p:nvSpPr>
          <p:cNvPr id="6" name="Footer Placeholder 5">
            <a:extLst>
              <a:ext uri="{FF2B5EF4-FFF2-40B4-BE49-F238E27FC236}">
                <a16:creationId xmlns:a16="http://schemas.microsoft.com/office/drawing/2014/main" id="{C6B51968-57E2-0D29-168B-77E29014A0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BE393B-BE04-B7DA-8724-F7AE77140CCD}"/>
              </a:ext>
            </a:extLst>
          </p:cNvPr>
          <p:cNvSpPr>
            <a:spLocks noGrp="1"/>
          </p:cNvSpPr>
          <p:nvPr>
            <p:ph type="sldNum" sz="quarter" idx="12"/>
          </p:nvPr>
        </p:nvSpPr>
        <p:spPr/>
        <p:txBody>
          <a:bodyPr/>
          <a:lstStyle/>
          <a:p>
            <a:fld id="{E35D3C75-24B9-2948-BD62-1E8F8CF5CCFD}" type="slidenum">
              <a:rPr lang="en-US" smtClean="0"/>
              <a:t>‹#›</a:t>
            </a:fld>
            <a:endParaRPr lang="en-US"/>
          </a:p>
        </p:txBody>
      </p:sp>
    </p:spTree>
    <p:extLst>
      <p:ext uri="{BB962C8B-B14F-4D97-AF65-F5344CB8AC3E}">
        <p14:creationId xmlns:p14="http://schemas.microsoft.com/office/powerpoint/2010/main" val="1896320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260B26-6E17-895A-4FD5-DC9A33A7FB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74F9D6-89FC-16E9-AE29-07AE0CED60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1EB2D2-DA60-4DFE-8C93-D829D4B2EA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72FE08-9B17-4242-8623-CB0A6B989A6D}" type="datetimeFigureOut">
              <a:rPr lang="en-US" smtClean="0"/>
              <a:t>2/8/24</a:t>
            </a:fld>
            <a:endParaRPr lang="en-US"/>
          </a:p>
        </p:txBody>
      </p:sp>
      <p:sp>
        <p:nvSpPr>
          <p:cNvPr id="5" name="Footer Placeholder 4">
            <a:extLst>
              <a:ext uri="{FF2B5EF4-FFF2-40B4-BE49-F238E27FC236}">
                <a16:creationId xmlns:a16="http://schemas.microsoft.com/office/drawing/2014/main" id="{853B30C2-82DC-8BB1-D6BA-307BF8D516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EDDA590-DC5B-462D-D9C8-2A820506B4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35D3C75-24B9-2948-BD62-1E8F8CF5CCFD}" type="slidenum">
              <a:rPr lang="en-US" smtClean="0"/>
              <a:t>‹#›</a:t>
            </a:fld>
            <a:endParaRPr lang="en-US"/>
          </a:p>
        </p:txBody>
      </p:sp>
    </p:spTree>
    <p:extLst>
      <p:ext uri="{BB962C8B-B14F-4D97-AF65-F5344CB8AC3E}">
        <p14:creationId xmlns:p14="http://schemas.microsoft.com/office/powerpoint/2010/main" val="3185151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hyperlink" Target="https://www.hhs.gov/ohrp/compliance-and-reporting/determination-letters/index.html" TargetMode="External"/><Relationship Id="rId2" Type="http://schemas.openxmlformats.org/officeDocument/2006/relationships/hyperlink" Target="https://www.hhs.gov/ohrp/compliance-and-reporting/types-of-determinations/index.html" TargetMode="External"/><Relationship Id="rId1" Type="http://schemas.openxmlformats.org/officeDocument/2006/relationships/slideLayout" Target="../slideLayouts/slideLayout2.xml"/><Relationship Id="rId4" Type="http://schemas.openxmlformats.org/officeDocument/2006/relationships/hyperlink" Target="https://hrpp.usc.edu/policie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hhs.gov/ohrp/compliance-and-reporting/common-rule-agencies-contacts/index.html" TargetMode="External"/><Relationship Id="rId2" Type="http://schemas.openxmlformats.org/officeDocument/2006/relationships/hyperlink" Target="https://www.hhs.gov/ohrp/register-irbs-and-obtain-fwas/fwas/fwa-protection-of-human-subjecct/index.html" TargetMode="External"/><Relationship Id="rId1" Type="http://schemas.openxmlformats.org/officeDocument/2006/relationships/slideLayout" Target="../slideLayouts/slideLayout2.xml"/><Relationship Id="rId6" Type="http://schemas.openxmlformats.org/officeDocument/2006/relationships/hyperlink" Target="https://hrpp.usc.edu/policies/chapter-18-reportable-events-noncompliance-suspensions-and-terminations/" TargetMode="External"/><Relationship Id="rId5" Type="http://schemas.openxmlformats.org/officeDocument/2006/relationships/hyperlink" Target="https://www.hhs.gov/ohrp/regulations-and-policy/guidance/institutional-issues/institutional-review-board-written-procedures/index.html" TargetMode="External"/><Relationship Id="rId4" Type="http://schemas.openxmlformats.org/officeDocument/2006/relationships/hyperlink" Target="https://www.ecfr.gov/current/title-21/chapter-I/subchapter-A/part-56/subpart-C/section-56.108"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167D64-1B5D-B747-D8B9-534E421E06F8}"/>
              </a:ext>
            </a:extLst>
          </p:cNvPr>
          <p:cNvSpPr>
            <a:spLocks noGrp="1"/>
          </p:cNvSpPr>
          <p:nvPr>
            <p:ph type="ctrTitle"/>
          </p:nvPr>
        </p:nvSpPr>
        <p:spPr>
          <a:xfrm>
            <a:off x="637350" y="4111416"/>
            <a:ext cx="10640754" cy="775845"/>
          </a:xfrm>
        </p:spPr>
        <p:txBody>
          <a:bodyPr anchor="b">
            <a:noAutofit/>
          </a:bodyPr>
          <a:lstStyle/>
          <a:p>
            <a:r>
              <a:rPr lang="en-US" sz="3600" dirty="0">
                <a:solidFill>
                  <a:schemeClr val="tx2"/>
                </a:solidFill>
              </a:rPr>
              <a:t>Protocol Deviations, Violations, Variances, Exceptions and Noncompliance:</a:t>
            </a:r>
            <a:br>
              <a:rPr lang="en-US" sz="3600" dirty="0">
                <a:solidFill>
                  <a:schemeClr val="tx2"/>
                </a:solidFill>
              </a:rPr>
            </a:br>
            <a:r>
              <a:rPr lang="en-US" sz="3600" dirty="0">
                <a:solidFill>
                  <a:schemeClr val="tx2"/>
                </a:solidFill>
              </a:rPr>
              <a:t> </a:t>
            </a:r>
            <a:br>
              <a:rPr lang="en-US" sz="3600" dirty="0">
                <a:solidFill>
                  <a:schemeClr val="tx2"/>
                </a:solidFill>
              </a:rPr>
            </a:br>
            <a:r>
              <a:rPr lang="en-US" sz="3600" dirty="0">
                <a:solidFill>
                  <a:schemeClr val="tx2"/>
                </a:solidFill>
              </a:rPr>
              <a:t>A foundation for making informed decisions</a:t>
            </a:r>
            <a:br>
              <a:rPr lang="en-US" sz="3600" dirty="0">
                <a:solidFill>
                  <a:schemeClr val="tx2"/>
                </a:solidFill>
              </a:rPr>
            </a:br>
            <a:endParaRPr lang="en-US" sz="3600" dirty="0">
              <a:solidFill>
                <a:schemeClr val="tx2"/>
              </a:solidFill>
            </a:endParaRPr>
          </a:p>
        </p:txBody>
      </p:sp>
      <p:sp>
        <p:nvSpPr>
          <p:cNvPr id="3" name="Subtitle 2">
            <a:extLst>
              <a:ext uri="{FF2B5EF4-FFF2-40B4-BE49-F238E27FC236}">
                <a16:creationId xmlns:a16="http://schemas.microsoft.com/office/drawing/2014/main" id="{A6EDFA0A-51A0-7AAF-E107-AEBAFE94C07F}"/>
              </a:ext>
            </a:extLst>
          </p:cNvPr>
          <p:cNvSpPr>
            <a:spLocks noGrp="1"/>
          </p:cNvSpPr>
          <p:nvPr>
            <p:ph type="subTitle" idx="1"/>
          </p:nvPr>
        </p:nvSpPr>
        <p:spPr>
          <a:xfrm>
            <a:off x="168206" y="5884938"/>
            <a:ext cx="9163757" cy="450447"/>
          </a:xfrm>
        </p:spPr>
        <p:txBody>
          <a:bodyPr anchor="ctr">
            <a:normAutofit/>
          </a:bodyPr>
          <a:lstStyle/>
          <a:p>
            <a:pPr algn="l"/>
            <a:r>
              <a:rPr lang="en-US" sz="1600" dirty="0">
                <a:solidFill>
                  <a:schemeClr val="tx2"/>
                </a:solidFill>
              </a:rPr>
              <a:t>Prepared by Heather Miller, PhD, CIP for USC  IRB Committee and Staff,  February 2024</a:t>
            </a:r>
          </a:p>
        </p:txBody>
      </p:sp>
      <p:grpSp>
        <p:nvGrpSpPr>
          <p:cNvPr id="25" name="Group 2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7"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extLst>
              <a:ext uri="{FF2B5EF4-FFF2-40B4-BE49-F238E27FC236}">
                <a16:creationId xmlns:a16="http://schemas.microsoft.com/office/drawing/2014/main" id="{5C3D189F-E1A8-A48E-441C-C53B01F4CD98}"/>
              </a:ext>
            </a:extLst>
          </p:cNvPr>
          <p:cNvPicPr>
            <a:picLocks noChangeAspect="1"/>
          </p:cNvPicPr>
          <p:nvPr/>
        </p:nvPicPr>
        <p:blipFill>
          <a:blip r:embed="rId2"/>
          <a:stretch>
            <a:fillRect/>
          </a:stretch>
        </p:blipFill>
        <p:spPr>
          <a:xfrm>
            <a:off x="302342" y="657966"/>
            <a:ext cx="5910431" cy="1108204"/>
          </a:xfrm>
          <a:prstGeom prst="rect">
            <a:avLst/>
          </a:prstGeom>
        </p:spPr>
      </p:pic>
      <p:grpSp>
        <p:nvGrpSpPr>
          <p:cNvPr id="19"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44275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74B9-C743-2495-E2D4-1B27947F7096}"/>
              </a:ext>
            </a:extLst>
          </p:cNvPr>
          <p:cNvSpPr>
            <a:spLocks noGrp="1"/>
          </p:cNvSpPr>
          <p:nvPr>
            <p:ph type="title"/>
          </p:nvPr>
        </p:nvSpPr>
        <p:spPr>
          <a:xfrm>
            <a:off x="762000" y="1138266"/>
            <a:ext cx="9738257" cy="1107126"/>
          </a:xfrm>
        </p:spPr>
        <p:txBody>
          <a:bodyPr vert="horz" lIns="91440" tIns="45720" rIns="91440" bIns="45720" rtlCol="0" anchor="t">
            <a:normAutofit/>
          </a:bodyPr>
          <a:lstStyle/>
          <a:p>
            <a:r>
              <a:rPr lang="en-US" sz="3200" kern="1200">
                <a:solidFill>
                  <a:schemeClr val="tx1"/>
                </a:solidFill>
                <a:latin typeface="+mj-lt"/>
                <a:ea typeface="+mj-ea"/>
                <a:cs typeface="+mj-cs"/>
              </a:rPr>
              <a:t>Examples</a:t>
            </a:r>
          </a:p>
        </p:txBody>
      </p:sp>
      <p:cxnSp>
        <p:nvCxnSpPr>
          <p:cNvPr id="13" name="Straight Connector 12">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39CDD360-C2A4-9F0A-5F8B-39724493D178}"/>
              </a:ext>
            </a:extLst>
          </p:cNvPr>
          <p:cNvSpPr>
            <a:spLocks/>
          </p:cNvSpPr>
          <p:nvPr/>
        </p:nvSpPr>
        <p:spPr>
          <a:xfrm>
            <a:off x="1825394" y="2400300"/>
            <a:ext cx="4189371" cy="669216"/>
          </a:xfrm>
          <a:prstGeom prst="rect">
            <a:avLst/>
          </a:prstGeom>
        </p:spPr>
        <p:txBody>
          <a:bodyPr/>
          <a:lstStyle/>
          <a:p>
            <a:pPr defTabSz="740664">
              <a:spcAft>
                <a:spcPts val="600"/>
              </a:spcAft>
            </a:pPr>
            <a:r>
              <a:rPr lang="en-US" sz="2800" kern="1200" dirty="0">
                <a:solidFill>
                  <a:schemeClr val="tx1"/>
                </a:solidFill>
                <a:latin typeface="+mn-lt"/>
                <a:ea typeface="+mn-ea"/>
                <a:cs typeface="+mn-cs"/>
              </a:rPr>
              <a:t>Serious Noncompliance</a:t>
            </a:r>
          </a:p>
          <a:p>
            <a:pPr>
              <a:spcAft>
                <a:spcPts val="600"/>
              </a:spcAft>
            </a:pPr>
            <a:endParaRPr lang="en-US" dirty="0"/>
          </a:p>
        </p:txBody>
      </p:sp>
      <p:sp>
        <p:nvSpPr>
          <p:cNvPr id="3" name="Content Placeholder 2">
            <a:extLst>
              <a:ext uri="{FF2B5EF4-FFF2-40B4-BE49-F238E27FC236}">
                <a16:creationId xmlns:a16="http://schemas.microsoft.com/office/drawing/2014/main" id="{2B769846-BD70-9E45-A82D-AC133F47C2FF}"/>
              </a:ext>
            </a:extLst>
          </p:cNvPr>
          <p:cNvSpPr>
            <a:spLocks/>
          </p:cNvSpPr>
          <p:nvPr/>
        </p:nvSpPr>
        <p:spPr>
          <a:xfrm>
            <a:off x="1825394" y="3069516"/>
            <a:ext cx="4189371" cy="2992777"/>
          </a:xfrm>
          <a:prstGeom prst="rect">
            <a:avLst/>
          </a:prstGeom>
        </p:spPr>
        <p:txBody>
          <a:bodyPr>
            <a:noAutofit/>
          </a:bodyPr>
          <a:lstStyle/>
          <a:p>
            <a:pPr marL="342900" indent="-342900" defTabSz="740664">
              <a:spcAft>
                <a:spcPts val="600"/>
              </a:spcAft>
              <a:buFont typeface="Arial" panose="020B0604020202020204" pitchFamily="34" charset="0"/>
              <a:buChar char="•"/>
            </a:pPr>
            <a:r>
              <a:rPr lang="en-US" sz="2000" kern="1200" dirty="0">
                <a:solidFill>
                  <a:schemeClr val="tx1"/>
                </a:solidFill>
                <a:latin typeface="+mn-lt"/>
                <a:ea typeface="+mn-ea"/>
                <a:cs typeface="+mn-cs"/>
              </a:rPr>
              <a:t>Nonexempt human subjects research conducted without IRB review and approval (especially full committee GTMR)</a:t>
            </a:r>
          </a:p>
          <a:p>
            <a:pPr marL="342900" indent="-342900" defTabSz="740664">
              <a:spcAft>
                <a:spcPts val="600"/>
              </a:spcAft>
              <a:buFont typeface="Arial" panose="020B0604020202020204" pitchFamily="34" charset="0"/>
              <a:buChar char="•"/>
            </a:pPr>
            <a:r>
              <a:rPr lang="en-US" sz="2000" kern="1200" dirty="0">
                <a:solidFill>
                  <a:schemeClr val="tx1"/>
                </a:solidFill>
                <a:latin typeface="+mn-lt"/>
                <a:ea typeface="+mn-ea"/>
                <a:cs typeface="+mn-cs"/>
              </a:rPr>
              <a:t>Human subjects research conducted without appropriate informed consent</a:t>
            </a:r>
          </a:p>
          <a:p>
            <a:pPr marL="342900" indent="-342900" defTabSz="740664">
              <a:spcAft>
                <a:spcPts val="600"/>
              </a:spcAft>
              <a:buFont typeface="Arial" panose="020B0604020202020204" pitchFamily="34" charset="0"/>
              <a:buChar char="•"/>
            </a:pPr>
            <a:r>
              <a:rPr lang="en-US" sz="2000" kern="1200" dirty="0">
                <a:solidFill>
                  <a:schemeClr val="tx1"/>
                </a:solidFill>
                <a:latin typeface="+mn-lt"/>
                <a:ea typeface="+mn-ea"/>
                <a:cs typeface="+mn-cs"/>
              </a:rPr>
              <a:t>Substantive changes to IRB approved research without IRB approval</a:t>
            </a:r>
            <a:endParaRPr lang="en-US" sz="2000" dirty="0"/>
          </a:p>
        </p:txBody>
      </p:sp>
      <p:sp>
        <p:nvSpPr>
          <p:cNvPr id="8" name="Text Placeholder 7">
            <a:extLst>
              <a:ext uri="{FF2B5EF4-FFF2-40B4-BE49-F238E27FC236}">
                <a16:creationId xmlns:a16="http://schemas.microsoft.com/office/drawing/2014/main" id="{9B06FF7E-9D1B-442D-1995-D75FE2C82913}"/>
              </a:ext>
            </a:extLst>
          </p:cNvPr>
          <p:cNvSpPr>
            <a:spLocks/>
          </p:cNvSpPr>
          <p:nvPr/>
        </p:nvSpPr>
        <p:spPr>
          <a:xfrm>
            <a:off x="6156603" y="2400300"/>
            <a:ext cx="4836745" cy="669216"/>
          </a:xfrm>
          <a:prstGeom prst="rect">
            <a:avLst/>
          </a:prstGeom>
        </p:spPr>
        <p:txBody>
          <a:bodyPr/>
          <a:lstStyle/>
          <a:p>
            <a:pPr defTabSz="740664">
              <a:spcAft>
                <a:spcPts val="600"/>
              </a:spcAft>
            </a:pPr>
            <a:r>
              <a:rPr lang="en-US" sz="2800" kern="1200" dirty="0">
                <a:solidFill>
                  <a:schemeClr val="tx1"/>
                </a:solidFill>
                <a:latin typeface="+mn-lt"/>
                <a:ea typeface="+mn-ea"/>
                <a:cs typeface="+mn-cs"/>
              </a:rPr>
              <a:t>Continuing Noncompliance</a:t>
            </a:r>
          </a:p>
          <a:p>
            <a:pPr>
              <a:spcAft>
                <a:spcPts val="600"/>
              </a:spcAft>
            </a:pPr>
            <a:endParaRPr lang="en-US" dirty="0"/>
          </a:p>
        </p:txBody>
      </p:sp>
      <p:sp>
        <p:nvSpPr>
          <p:cNvPr id="4" name="Content Placeholder 3">
            <a:extLst>
              <a:ext uri="{FF2B5EF4-FFF2-40B4-BE49-F238E27FC236}">
                <a16:creationId xmlns:a16="http://schemas.microsoft.com/office/drawing/2014/main" id="{808DA263-E44A-0ADC-FF4E-1C0A2CFC36D6}"/>
              </a:ext>
            </a:extLst>
          </p:cNvPr>
          <p:cNvSpPr>
            <a:spLocks/>
          </p:cNvSpPr>
          <p:nvPr/>
        </p:nvSpPr>
        <p:spPr>
          <a:xfrm>
            <a:off x="6156603" y="3069516"/>
            <a:ext cx="4210003" cy="2992777"/>
          </a:xfrm>
          <a:prstGeom prst="rect">
            <a:avLst/>
          </a:prstGeom>
        </p:spPr>
        <p:txBody>
          <a:bodyPr>
            <a:noAutofit/>
          </a:bodyPr>
          <a:lstStyle/>
          <a:p>
            <a:pPr marL="342900" indent="-342900" defTabSz="740664">
              <a:spcAft>
                <a:spcPts val="600"/>
              </a:spcAft>
              <a:buFont typeface="Arial" panose="020B0604020202020204" pitchFamily="34" charset="0"/>
              <a:buChar char="•"/>
            </a:pPr>
            <a:r>
              <a:rPr lang="en-US" sz="2000" kern="1200" dirty="0">
                <a:solidFill>
                  <a:schemeClr val="tx1"/>
                </a:solidFill>
                <a:latin typeface="+mn-lt"/>
                <a:ea typeface="+mn-ea"/>
                <a:cs typeface="+mn-cs"/>
              </a:rPr>
              <a:t>Repeated or recurrent noncompliance that indicates a pattern of deficiency in the ability  or willingness of an individual to comply with federal regulations</a:t>
            </a:r>
          </a:p>
          <a:p>
            <a:pPr marL="342900" indent="-342900" defTabSz="740664">
              <a:spcAft>
                <a:spcPts val="600"/>
              </a:spcAft>
              <a:buFont typeface="Arial" panose="020B0604020202020204" pitchFamily="34" charset="0"/>
              <a:buChar char="•"/>
            </a:pPr>
            <a:r>
              <a:rPr lang="en-US" sz="2000" kern="1200" dirty="0">
                <a:solidFill>
                  <a:schemeClr val="tx1"/>
                </a:solidFill>
                <a:latin typeface="+mn-lt"/>
                <a:ea typeface="+mn-ea"/>
                <a:cs typeface="+mn-cs"/>
              </a:rPr>
              <a:t>Anything the IRB considers to be continuing.</a:t>
            </a:r>
          </a:p>
          <a:p>
            <a:pPr marL="342900" indent="-342900" defTabSz="740664">
              <a:spcAft>
                <a:spcPts val="600"/>
              </a:spcAft>
              <a:buFont typeface="Arial" panose="020B0604020202020204" pitchFamily="34" charset="0"/>
              <a:buChar char="•"/>
            </a:pPr>
            <a:r>
              <a:rPr lang="en-US" sz="2000" kern="1200" dirty="0">
                <a:solidFill>
                  <a:schemeClr val="tx1"/>
                </a:solidFill>
                <a:latin typeface="+mn-lt"/>
                <a:ea typeface="+mn-ea"/>
                <a:cs typeface="+mn-cs"/>
              </a:rPr>
              <a:t>Recurs after a report of the activity has been evaluate and corrective action has been mandated</a:t>
            </a:r>
            <a:endParaRPr lang="en-US" sz="2000" dirty="0"/>
          </a:p>
        </p:txBody>
      </p:sp>
    </p:spTree>
    <p:extLst>
      <p:ext uri="{BB962C8B-B14F-4D97-AF65-F5344CB8AC3E}">
        <p14:creationId xmlns:p14="http://schemas.microsoft.com/office/powerpoint/2010/main" val="1672467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DFE3-1F5F-AD03-6291-18D9B469BB9D}"/>
              </a:ext>
            </a:extLst>
          </p:cNvPr>
          <p:cNvSpPr>
            <a:spLocks noGrp="1"/>
          </p:cNvSpPr>
          <p:nvPr>
            <p:ph type="title"/>
          </p:nvPr>
        </p:nvSpPr>
        <p:spPr/>
        <p:txBody>
          <a:bodyPr/>
          <a:lstStyle/>
          <a:p>
            <a:r>
              <a:rPr lang="en-US" dirty="0"/>
              <a:t>IRB Noncompliance</a:t>
            </a:r>
          </a:p>
        </p:txBody>
      </p:sp>
      <p:sp>
        <p:nvSpPr>
          <p:cNvPr id="3" name="Content Placeholder 2">
            <a:extLst>
              <a:ext uri="{FF2B5EF4-FFF2-40B4-BE49-F238E27FC236}">
                <a16:creationId xmlns:a16="http://schemas.microsoft.com/office/drawing/2014/main" id="{1EE26A54-D2D8-A7BA-C824-7539F893EF41}"/>
              </a:ext>
            </a:extLst>
          </p:cNvPr>
          <p:cNvSpPr>
            <a:spLocks noGrp="1"/>
          </p:cNvSpPr>
          <p:nvPr>
            <p:ph idx="1"/>
          </p:nvPr>
        </p:nvSpPr>
        <p:spPr/>
        <p:txBody>
          <a:bodyPr/>
          <a:lstStyle/>
          <a:p>
            <a:r>
              <a:rPr lang="en-US" dirty="0"/>
              <a:t>Failure to maintain quorum</a:t>
            </a:r>
          </a:p>
          <a:p>
            <a:r>
              <a:rPr lang="en-US" dirty="0"/>
              <a:t>Inadequate IRB meeting minutes</a:t>
            </a:r>
          </a:p>
          <a:p>
            <a:r>
              <a:rPr lang="en-US" dirty="0"/>
              <a:t>Failure to report</a:t>
            </a:r>
          </a:p>
          <a:p>
            <a:r>
              <a:rPr lang="en-US" dirty="0"/>
              <a:t>Use of the expedited review to approve research that does not meet the conditions</a:t>
            </a:r>
          </a:p>
          <a:p>
            <a:r>
              <a:rPr lang="en-US" dirty="0"/>
              <a:t>Destruction of IRB files less than 3 years prior to completion of research</a:t>
            </a:r>
          </a:p>
        </p:txBody>
      </p:sp>
    </p:spTree>
    <p:extLst>
      <p:ext uri="{BB962C8B-B14F-4D97-AF65-F5344CB8AC3E}">
        <p14:creationId xmlns:p14="http://schemas.microsoft.com/office/powerpoint/2010/main" val="87619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347C9F-A837-6572-6B38-9ABDACEA5ED3}"/>
              </a:ext>
            </a:extLst>
          </p:cNvPr>
          <p:cNvSpPr>
            <a:spLocks noGrp="1"/>
          </p:cNvSpPr>
          <p:nvPr>
            <p:ph type="title"/>
          </p:nvPr>
        </p:nvSpPr>
        <p:spPr>
          <a:xfrm>
            <a:off x="808638" y="386930"/>
            <a:ext cx="9236700" cy="1188950"/>
          </a:xfrm>
        </p:spPr>
        <p:txBody>
          <a:bodyPr anchor="b">
            <a:normAutofit/>
          </a:bodyPr>
          <a:lstStyle/>
          <a:p>
            <a:r>
              <a:rPr lang="en-US" sz="5400" b="1"/>
              <a:t>Suspension</a:t>
            </a:r>
          </a:p>
        </p:txBody>
      </p:sp>
      <p:grpSp>
        <p:nvGrpSpPr>
          <p:cNvPr id="11" name="Group 1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2" name="Rectangle 1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B687EF3-850E-6843-F5B0-2AFE0DE3A0D8}"/>
              </a:ext>
            </a:extLst>
          </p:cNvPr>
          <p:cNvSpPr>
            <a:spLocks noGrp="1"/>
          </p:cNvSpPr>
          <p:nvPr>
            <p:ph idx="1"/>
          </p:nvPr>
        </p:nvSpPr>
        <p:spPr>
          <a:xfrm>
            <a:off x="793660" y="2599509"/>
            <a:ext cx="10143668" cy="3435531"/>
          </a:xfrm>
        </p:spPr>
        <p:txBody>
          <a:bodyPr anchor="ctr">
            <a:normAutofit/>
          </a:bodyPr>
          <a:lstStyle/>
          <a:p>
            <a:r>
              <a:rPr lang="en-US" sz="2400"/>
              <a:t>A suspension exists when the IRB temporarily or permanently withdraws approval of some or all research activities in a protocol. While suspended, the research remains under the jurisdiction of the IRB.</a:t>
            </a:r>
          </a:p>
        </p:txBody>
      </p:sp>
      <p:sp>
        <p:nvSpPr>
          <p:cNvPr id="4" name="Footer Placeholder 3">
            <a:extLst>
              <a:ext uri="{FF2B5EF4-FFF2-40B4-BE49-F238E27FC236}">
                <a16:creationId xmlns:a16="http://schemas.microsoft.com/office/drawing/2014/main" id="{ECDD3354-BDB6-6E7A-42A5-FD9B9A554DC9}"/>
              </a:ext>
            </a:extLst>
          </p:cNvPr>
          <p:cNvSpPr>
            <a:spLocks noGrp="1"/>
          </p:cNvSpPr>
          <p:nvPr>
            <p:ph type="ftr" sz="quarter" idx="11"/>
          </p:nvPr>
        </p:nvSpPr>
        <p:spPr>
          <a:xfrm>
            <a:off x="4038600" y="6492240"/>
            <a:ext cx="4114800" cy="365125"/>
          </a:xfrm>
        </p:spPr>
        <p:txBody>
          <a:bodyPr>
            <a:normAutofit/>
          </a:bodyPr>
          <a:lstStyle/>
          <a:p>
            <a:pPr>
              <a:spcAft>
                <a:spcPts val="600"/>
              </a:spcAft>
            </a:pPr>
            <a:r>
              <a:rPr lang="en-US" dirty="0"/>
              <a:t>USC HRPP Policy 18.9</a:t>
            </a:r>
            <a:endParaRPr lang="en-US"/>
          </a:p>
          <a:p>
            <a:pPr>
              <a:spcAft>
                <a:spcPts val="600"/>
              </a:spcAft>
            </a:pPr>
            <a:endParaRPr lang="en-US"/>
          </a:p>
        </p:txBody>
      </p:sp>
    </p:spTree>
    <p:extLst>
      <p:ext uri="{BB962C8B-B14F-4D97-AF65-F5344CB8AC3E}">
        <p14:creationId xmlns:p14="http://schemas.microsoft.com/office/powerpoint/2010/main" val="3306651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801163-E5C3-FC0F-3548-F9C2EF7BBD0D}"/>
              </a:ext>
            </a:extLst>
          </p:cNvPr>
          <p:cNvSpPr>
            <a:spLocks noGrp="1"/>
          </p:cNvSpPr>
          <p:nvPr>
            <p:ph type="title"/>
          </p:nvPr>
        </p:nvSpPr>
        <p:spPr>
          <a:xfrm>
            <a:off x="1045028" y="1336329"/>
            <a:ext cx="3892732" cy="4382588"/>
          </a:xfrm>
        </p:spPr>
        <p:txBody>
          <a:bodyPr anchor="ctr">
            <a:normAutofit/>
          </a:bodyPr>
          <a:lstStyle/>
          <a:p>
            <a:r>
              <a:rPr lang="en-US" sz="5400" b="1"/>
              <a:t>Termination</a:t>
            </a:r>
            <a:br>
              <a:rPr lang="en-US" sz="5400" b="1"/>
            </a:br>
            <a:endParaRPr lang="en-US" sz="5400"/>
          </a:p>
        </p:txBody>
      </p:sp>
      <p:grpSp>
        <p:nvGrpSpPr>
          <p:cNvPr id="11" name="Group 1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7582A74-4C47-B6B9-0D6E-61B46A4E64EF}"/>
              </a:ext>
            </a:extLst>
          </p:cNvPr>
          <p:cNvSpPr>
            <a:spLocks noGrp="1"/>
          </p:cNvSpPr>
          <p:nvPr>
            <p:ph idx="1"/>
          </p:nvPr>
        </p:nvSpPr>
        <p:spPr>
          <a:xfrm>
            <a:off x="6096001" y="1336329"/>
            <a:ext cx="5260848" cy="4382588"/>
          </a:xfrm>
        </p:spPr>
        <p:txBody>
          <a:bodyPr anchor="ctr">
            <a:normAutofit/>
          </a:bodyPr>
          <a:lstStyle/>
          <a:p>
            <a:r>
              <a:rPr lang="en-US" sz="2000"/>
              <a:t>Termination takes place when the IRB permanently withdraws approval of ALL research activities in a protocol. Terminated research is no longer required to undergo continuing review and does not remain under the jurisdiction of the IRB.</a:t>
            </a:r>
          </a:p>
        </p:txBody>
      </p:sp>
      <p:sp>
        <p:nvSpPr>
          <p:cNvPr id="4" name="Footer Placeholder 3">
            <a:extLst>
              <a:ext uri="{FF2B5EF4-FFF2-40B4-BE49-F238E27FC236}">
                <a16:creationId xmlns:a16="http://schemas.microsoft.com/office/drawing/2014/main" id="{8FDF22F3-7838-F570-5340-CBDABE85D1D2}"/>
              </a:ext>
            </a:extLst>
          </p:cNvPr>
          <p:cNvSpPr>
            <a:spLocks noGrp="1"/>
          </p:cNvSpPr>
          <p:nvPr>
            <p:ph type="ftr" sz="quarter" idx="11"/>
          </p:nvPr>
        </p:nvSpPr>
        <p:spPr>
          <a:xfrm>
            <a:off x="5685810" y="6492240"/>
            <a:ext cx="3508876" cy="365125"/>
          </a:xfrm>
        </p:spPr>
        <p:txBody>
          <a:bodyPr>
            <a:normAutofit/>
          </a:bodyPr>
          <a:lstStyle/>
          <a:p>
            <a:pPr algn="l">
              <a:spcAft>
                <a:spcPts val="600"/>
              </a:spcAft>
            </a:pPr>
            <a:r>
              <a:rPr lang="en-US" dirty="0"/>
              <a:t>USC HRPP Policy 18.9</a:t>
            </a:r>
            <a:endParaRPr lang="en-US"/>
          </a:p>
          <a:p>
            <a:pPr algn="l">
              <a:spcAft>
                <a:spcPts val="600"/>
              </a:spcAft>
            </a:pPr>
            <a:endParaRPr lang="en-US"/>
          </a:p>
        </p:txBody>
      </p:sp>
    </p:spTree>
    <p:extLst>
      <p:ext uri="{BB962C8B-B14F-4D97-AF65-F5344CB8AC3E}">
        <p14:creationId xmlns:p14="http://schemas.microsoft.com/office/powerpoint/2010/main" val="946312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92285-5B61-2D72-B47C-A74272B713BB}"/>
              </a:ext>
            </a:extLst>
          </p:cNvPr>
          <p:cNvSpPr>
            <a:spLocks noGrp="1"/>
          </p:cNvSpPr>
          <p:nvPr>
            <p:ph type="title"/>
          </p:nvPr>
        </p:nvSpPr>
        <p:spPr/>
        <p:txBody>
          <a:bodyPr/>
          <a:lstStyle/>
          <a:p>
            <a:r>
              <a:rPr lang="en-US" dirty="0"/>
              <a:t>Reporting process when OHRP/FDA must be notified as identified from PAM</a:t>
            </a:r>
          </a:p>
        </p:txBody>
      </p:sp>
      <p:graphicFrame>
        <p:nvGraphicFramePr>
          <p:cNvPr id="4" name="Content Placeholder 3">
            <a:extLst>
              <a:ext uri="{FF2B5EF4-FFF2-40B4-BE49-F238E27FC236}">
                <a16:creationId xmlns:a16="http://schemas.microsoft.com/office/drawing/2014/main" id="{7527F0CB-72E1-C7C1-1737-1E0BE54C2615}"/>
              </a:ext>
            </a:extLst>
          </p:cNvPr>
          <p:cNvGraphicFramePr>
            <a:graphicFrameLocks noGrp="1"/>
          </p:cNvGraphicFramePr>
          <p:nvPr>
            <p:ph idx="1"/>
            <p:extLst>
              <p:ext uri="{D42A27DB-BD31-4B8C-83A1-F6EECF244321}">
                <p14:modId xmlns:p14="http://schemas.microsoft.com/office/powerpoint/2010/main" val="21651904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51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3339-83F3-BF85-D81B-A84DF94CA013}"/>
              </a:ext>
            </a:extLst>
          </p:cNvPr>
          <p:cNvSpPr>
            <a:spLocks noGrp="1"/>
          </p:cNvSpPr>
          <p:nvPr>
            <p:ph type="title"/>
          </p:nvPr>
        </p:nvSpPr>
        <p:spPr/>
        <p:txBody>
          <a:bodyPr>
            <a:normAutofit/>
          </a:bodyPr>
          <a:lstStyle/>
          <a:p>
            <a:r>
              <a:rPr lang="en-US" sz="3600" dirty="0"/>
              <a:t>What happens as a result of committee discussion?</a:t>
            </a:r>
          </a:p>
        </p:txBody>
      </p:sp>
      <p:graphicFrame>
        <p:nvGraphicFramePr>
          <p:cNvPr id="4" name="Content Placeholder 3">
            <a:extLst>
              <a:ext uri="{FF2B5EF4-FFF2-40B4-BE49-F238E27FC236}">
                <a16:creationId xmlns:a16="http://schemas.microsoft.com/office/drawing/2014/main" id="{0AD12A70-50CD-4A29-374D-791D0D14B943}"/>
              </a:ext>
            </a:extLst>
          </p:cNvPr>
          <p:cNvGraphicFramePr>
            <a:graphicFrameLocks noGrp="1"/>
          </p:cNvGraphicFramePr>
          <p:nvPr>
            <p:ph idx="1"/>
            <p:extLst>
              <p:ext uri="{D42A27DB-BD31-4B8C-83A1-F6EECF244321}">
                <p14:modId xmlns:p14="http://schemas.microsoft.com/office/powerpoint/2010/main" val="15373561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6F4AB0C-8F98-96D1-C1D4-CCBE974D3245}"/>
              </a:ext>
            </a:extLst>
          </p:cNvPr>
          <p:cNvSpPr txBox="1"/>
          <p:nvPr/>
        </p:nvSpPr>
        <p:spPr>
          <a:xfrm>
            <a:off x="9246636" y="2332653"/>
            <a:ext cx="1679511" cy="523220"/>
          </a:xfrm>
          <a:prstGeom prst="rect">
            <a:avLst/>
          </a:prstGeom>
          <a:noFill/>
        </p:spPr>
        <p:txBody>
          <a:bodyPr wrap="square" rtlCol="0">
            <a:spAutoFit/>
          </a:bodyPr>
          <a:lstStyle/>
          <a:p>
            <a:r>
              <a:rPr lang="en-US" sz="2800" dirty="0"/>
              <a:t>Outcome</a:t>
            </a:r>
          </a:p>
        </p:txBody>
      </p:sp>
      <p:sp>
        <p:nvSpPr>
          <p:cNvPr id="6" name="TextBox 5">
            <a:extLst>
              <a:ext uri="{FF2B5EF4-FFF2-40B4-BE49-F238E27FC236}">
                <a16:creationId xmlns:a16="http://schemas.microsoft.com/office/drawing/2014/main" id="{CB677DB8-41E0-4EE4-6B50-D89871E2D943}"/>
              </a:ext>
            </a:extLst>
          </p:cNvPr>
          <p:cNvSpPr txBox="1"/>
          <p:nvPr/>
        </p:nvSpPr>
        <p:spPr>
          <a:xfrm>
            <a:off x="5075854" y="2407298"/>
            <a:ext cx="1981200" cy="523220"/>
          </a:xfrm>
          <a:prstGeom prst="rect">
            <a:avLst/>
          </a:prstGeom>
          <a:noFill/>
        </p:spPr>
        <p:txBody>
          <a:bodyPr wrap="square" rtlCol="0">
            <a:spAutoFit/>
          </a:bodyPr>
          <a:lstStyle/>
          <a:p>
            <a:r>
              <a:rPr lang="en-US" sz="2800" dirty="0"/>
              <a:t>Next Steps</a:t>
            </a:r>
          </a:p>
        </p:txBody>
      </p:sp>
    </p:spTree>
    <p:extLst>
      <p:ext uri="{BB962C8B-B14F-4D97-AF65-F5344CB8AC3E}">
        <p14:creationId xmlns:p14="http://schemas.microsoft.com/office/powerpoint/2010/main" val="3406014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490AC5-475F-78A8-0402-C529354F9B7D}"/>
              </a:ext>
            </a:extLst>
          </p:cNvPr>
          <p:cNvSpPr>
            <a:spLocks noGrp="1"/>
          </p:cNvSpPr>
          <p:nvPr>
            <p:ph type="body" sz="quarter" idx="11"/>
          </p:nvPr>
        </p:nvSpPr>
        <p:spPr>
          <a:xfrm>
            <a:off x="608360" y="130049"/>
            <a:ext cx="10975279" cy="774077"/>
          </a:xfrm>
        </p:spPr>
        <p:txBody>
          <a:bodyPr/>
          <a:lstStyle/>
          <a:p>
            <a:r>
              <a:rPr lang="en-US" dirty="0"/>
              <a:t>Actions that may be taken by the convened IRB</a:t>
            </a:r>
          </a:p>
          <a:p>
            <a:endParaRPr lang="en-US" dirty="0"/>
          </a:p>
        </p:txBody>
      </p:sp>
      <p:graphicFrame>
        <p:nvGraphicFramePr>
          <p:cNvPr id="4" name="Text Placeholder 1">
            <a:extLst>
              <a:ext uri="{FF2B5EF4-FFF2-40B4-BE49-F238E27FC236}">
                <a16:creationId xmlns:a16="http://schemas.microsoft.com/office/drawing/2014/main" id="{718219C3-4542-10A5-C1D1-BBEE1FAC1958}"/>
              </a:ext>
            </a:extLst>
          </p:cNvPr>
          <p:cNvGraphicFramePr/>
          <p:nvPr>
            <p:extLst>
              <p:ext uri="{D42A27DB-BD31-4B8C-83A1-F6EECF244321}">
                <p14:modId xmlns:p14="http://schemas.microsoft.com/office/powerpoint/2010/main" val="4118257098"/>
              </p:ext>
            </p:extLst>
          </p:nvPr>
        </p:nvGraphicFramePr>
        <p:xfrm>
          <a:off x="873303" y="647273"/>
          <a:ext cx="9490827" cy="5567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7562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42147-DD22-035B-4F4A-07D2E3519008}"/>
              </a:ext>
            </a:extLst>
          </p:cNvPr>
          <p:cNvSpPr>
            <a:spLocks noGrp="1"/>
          </p:cNvSpPr>
          <p:nvPr>
            <p:ph type="title"/>
          </p:nvPr>
        </p:nvSpPr>
        <p:spPr/>
        <p:txBody>
          <a:bodyPr/>
          <a:lstStyle/>
          <a:p>
            <a:r>
              <a:rPr lang="en-US" dirty="0"/>
              <a:t>What happens after committee discussion?</a:t>
            </a:r>
          </a:p>
        </p:txBody>
      </p:sp>
      <p:sp>
        <p:nvSpPr>
          <p:cNvPr id="3" name="Content Placeholder 2">
            <a:extLst>
              <a:ext uri="{FF2B5EF4-FFF2-40B4-BE49-F238E27FC236}">
                <a16:creationId xmlns:a16="http://schemas.microsoft.com/office/drawing/2014/main" id="{E15B6B4A-DC45-D686-7E2B-06E464281C4E}"/>
              </a:ext>
            </a:extLst>
          </p:cNvPr>
          <p:cNvSpPr>
            <a:spLocks noGrp="1"/>
          </p:cNvSpPr>
          <p:nvPr>
            <p:ph idx="1"/>
          </p:nvPr>
        </p:nvSpPr>
        <p:spPr/>
        <p:txBody>
          <a:bodyPr/>
          <a:lstStyle/>
          <a:p>
            <a:r>
              <a:rPr lang="en-US" dirty="0"/>
              <a:t>Committee ask investigator questions and/or make determination for CAPA.</a:t>
            </a:r>
          </a:p>
          <a:p>
            <a:r>
              <a:rPr lang="en-US" dirty="0"/>
              <a:t>CAPA is confirmed and sent to investigators and OHRP (and FDA if applicable).</a:t>
            </a:r>
          </a:p>
          <a:p>
            <a:r>
              <a:rPr lang="en-US" dirty="0"/>
              <a:t>OHRP </a:t>
            </a:r>
            <a:r>
              <a:rPr lang="en-US" dirty="0">
                <a:hlinkClick r:id="rId2"/>
              </a:rPr>
              <a:t>makes a determination</a:t>
            </a:r>
            <a:r>
              <a:rPr lang="en-US" dirty="0"/>
              <a:t>.</a:t>
            </a:r>
          </a:p>
          <a:p>
            <a:r>
              <a:rPr lang="en-US" dirty="0"/>
              <a:t>OHRP responds </a:t>
            </a:r>
            <a:r>
              <a:rPr lang="en-US" dirty="0">
                <a:hlinkClick r:id="rId3"/>
              </a:rPr>
              <a:t>with their determination</a:t>
            </a:r>
            <a:endParaRPr lang="en-US" dirty="0"/>
          </a:p>
          <a:p>
            <a:r>
              <a:rPr lang="en-US" dirty="0"/>
              <a:t>We continue to follow our institutional policy for follow-up and monitoring. </a:t>
            </a:r>
            <a:r>
              <a:rPr lang="en-US" dirty="0">
                <a:hlinkClick r:id="rId4"/>
              </a:rPr>
              <a:t>USC HRPP Policy Chapters 17, 18, &amp; 20</a:t>
            </a:r>
            <a:endParaRPr lang="en-US" dirty="0"/>
          </a:p>
        </p:txBody>
      </p:sp>
    </p:spTree>
    <p:extLst>
      <p:ext uri="{BB962C8B-B14F-4D97-AF65-F5344CB8AC3E}">
        <p14:creationId xmlns:p14="http://schemas.microsoft.com/office/powerpoint/2010/main" val="2472747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02C5E-7E98-B0F8-2251-DBA092BFEA17}"/>
              </a:ext>
            </a:extLst>
          </p:cNvPr>
          <p:cNvSpPr>
            <a:spLocks noGrp="1"/>
          </p:cNvSpPr>
          <p:nvPr>
            <p:ph type="title"/>
          </p:nvPr>
        </p:nvSpPr>
        <p:spPr/>
        <p:txBody>
          <a:bodyPr/>
          <a:lstStyle/>
          <a:p>
            <a:r>
              <a:rPr lang="en-US" dirty="0"/>
              <a:t>Assume all studies are federally funded and expedited or full board</a:t>
            </a:r>
          </a:p>
        </p:txBody>
      </p:sp>
    </p:spTree>
    <p:extLst>
      <p:ext uri="{BB962C8B-B14F-4D97-AF65-F5344CB8AC3E}">
        <p14:creationId xmlns:p14="http://schemas.microsoft.com/office/powerpoint/2010/main" val="1095041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493C9-E9CA-9EC2-3A53-37965C34F1A5}"/>
              </a:ext>
            </a:extLst>
          </p:cNvPr>
          <p:cNvSpPr>
            <a:spLocks noGrp="1"/>
          </p:cNvSpPr>
          <p:nvPr>
            <p:ph type="title"/>
          </p:nvPr>
        </p:nvSpPr>
        <p:spPr/>
        <p:txBody>
          <a:bodyPr/>
          <a:lstStyle/>
          <a:p>
            <a:r>
              <a:rPr lang="en-US" dirty="0"/>
              <a:t>Fictive Scenario 1:  1 of 3</a:t>
            </a:r>
          </a:p>
        </p:txBody>
      </p:sp>
      <p:sp>
        <p:nvSpPr>
          <p:cNvPr id="3" name="Content Placeholder 2">
            <a:extLst>
              <a:ext uri="{FF2B5EF4-FFF2-40B4-BE49-F238E27FC236}">
                <a16:creationId xmlns:a16="http://schemas.microsoft.com/office/drawing/2014/main" id="{7D217192-48DA-4AF7-5158-5CEF9F7C7CA9}"/>
              </a:ext>
            </a:extLst>
          </p:cNvPr>
          <p:cNvSpPr>
            <a:spLocks noGrp="1"/>
          </p:cNvSpPr>
          <p:nvPr>
            <p:ph idx="1"/>
          </p:nvPr>
        </p:nvSpPr>
        <p:spPr/>
        <p:txBody>
          <a:bodyPr/>
          <a:lstStyle/>
          <a:p>
            <a:r>
              <a:rPr lang="en-US" sz="2800" spc="100" dirty="0">
                <a:latin typeface="Arial"/>
                <a:cs typeface="Arial"/>
              </a:rPr>
              <a:t>University</a:t>
            </a:r>
            <a:r>
              <a:rPr lang="en-US" sz="2800" spc="15" dirty="0">
                <a:latin typeface="Arial"/>
                <a:cs typeface="Arial"/>
              </a:rPr>
              <a:t> </a:t>
            </a:r>
            <a:r>
              <a:rPr lang="en-US" sz="2800" dirty="0">
                <a:latin typeface="Arial"/>
                <a:cs typeface="Arial"/>
              </a:rPr>
              <a:t>A</a:t>
            </a:r>
            <a:r>
              <a:rPr lang="en-US" sz="2800" spc="15" dirty="0">
                <a:latin typeface="Arial"/>
                <a:cs typeface="Arial"/>
              </a:rPr>
              <a:t> </a:t>
            </a:r>
            <a:r>
              <a:rPr lang="en-US" sz="2800" spc="95" dirty="0">
                <a:latin typeface="Arial"/>
                <a:cs typeface="Arial"/>
              </a:rPr>
              <a:t>and</a:t>
            </a:r>
            <a:r>
              <a:rPr lang="en-US" sz="2800" spc="15" dirty="0">
                <a:latin typeface="Arial"/>
                <a:cs typeface="Arial"/>
              </a:rPr>
              <a:t> </a:t>
            </a:r>
            <a:r>
              <a:rPr lang="en-US" sz="2800" spc="65" dirty="0">
                <a:latin typeface="Arial"/>
                <a:cs typeface="Arial"/>
              </a:rPr>
              <a:t>College</a:t>
            </a:r>
            <a:r>
              <a:rPr lang="en-US" sz="2800" spc="15" dirty="0">
                <a:latin typeface="Arial"/>
                <a:cs typeface="Arial"/>
              </a:rPr>
              <a:t> </a:t>
            </a:r>
            <a:r>
              <a:rPr lang="en-US" sz="2800" dirty="0">
                <a:latin typeface="Arial"/>
                <a:cs typeface="Arial"/>
              </a:rPr>
              <a:t>B</a:t>
            </a:r>
            <a:r>
              <a:rPr lang="en-US" sz="2800" spc="20" dirty="0">
                <a:latin typeface="Arial"/>
                <a:cs typeface="Arial"/>
              </a:rPr>
              <a:t> </a:t>
            </a:r>
            <a:r>
              <a:rPr lang="en-US" sz="2800" spc="65" dirty="0">
                <a:latin typeface="Arial"/>
                <a:cs typeface="Arial"/>
              </a:rPr>
              <a:t>have</a:t>
            </a:r>
            <a:r>
              <a:rPr lang="en-US" sz="2800" spc="10" dirty="0">
                <a:latin typeface="Arial"/>
                <a:cs typeface="Arial"/>
              </a:rPr>
              <a:t> </a:t>
            </a:r>
            <a:r>
              <a:rPr lang="en-US" sz="2800" spc="110" dirty="0">
                <a:latin typeface="Arial"/>
                <a:cs typeface="Arial"/>
              </a:rPr>
              <a:t>executed</a:t>
            </a:r>
            <a:r>
              <a:rPr lang="en-US" sz="2800" spc="20" dirty="0">
                <a:latin typeface="Arial"/>
                <a:cs typeface="Arial"/>
              </a:rPr>
              <a:t> </a:t>
            </a:r>
            <a:r>
              <a:rPr lang="en-US" sz="2800" dirty="0">
                <a:latin typeface="Arial"/>
                <a:cs typeface="Arial"/>
              </a:rPr>
              <a:t>a</a:t>
            </a:r>
            <a:r>
              <a:rPr lang="en-US" sz="2800" spc="15" dirty="0">
                <a:latin typeface="Arial"/>
                <a:cs typeface="Arial"/>
              </a:rPr>
              <a:t> </a:t>
            </a:r>
            <a:r>
              <a:rPr lang="en-US" sz="2800" spc="60" dirty="0">
                <a:latin typeface="Arial"/>
                <a:cs typeface="Arial"/>
              </a:rPr>
              <a:t>reliance</a:t>
            </a:r>
            <a:r>
              <a:rPr lang="en-US" sz="2800" spc="10" dirty="0">
                <a:latin typeface="Arial"/>
                <a:cs typeface="Arial"/>
              </a:rPr>
              <a:t> </a:t>
            </a:r>
            <a:r>
              <a:rPr lang="en-US" sz="2800" spc="90" dirty="0">
                <a:latin typeface="Arial"/>
                <a:cs typeface="Arial"/>
              </a:rPr>
              <a:t>arrangement funded by the NIH</a:t>
            </a:r>
          </a:p>
          <a:p>
            <a:r>
              <a:rPr lang="en-US" sz="2800" dirty="0">
                <a:latin typeface="Arial"/>
                <a:cs typeface="Arial"/>
              </a:rPr>
              <a:t>As</a:t>
            </a:r>
            <a:r>
              <a:rPr lang="en-US" sz="2800" spc="15" dirty="0">
                <a:latin typeface="Arial"/>
                <a:cs typeface="Arial"/>
              </a:rPr>
              <a:t> </a:t>
            </a:r>
            <a:r>
              <a:rPr lang="en-US" sz="2800" spc="145" dirty="0">
                <a:latin typeface="Arial"/>
                <a:cs typeface="Arial"/>
              </a:rPr>
              <a:t>the</a:t>
            </a:r>
            <a:r>
              <a:rPr lang="en-US" sz="2800" spc="5" dirty="0">
                <a:latin typeface="Arial"/>
                <a:cs typeface="Arial"/>
              </a:rPr>
              <a:t> </a:t>
            </a:r>
            <a:r>
              <a:rPr lang="en-US" sz="2800" spc="85" dirty="0">
                <a:latin typeface="Arial"/>
                <a:cs typeface="Arial"/>
              </a:rPr>
              <a:t>prime</a:t>
            </a:r>
            <a:r>
              <a:rPr lang="en-US" sz="2800" spc="10" dirty="0">
                <a:latin typeface="Arial"/>
                <a:cs typeface="Arial"/>
              </a:rPr>
              <a:t> </a:t>
            </a:r>
            <a:r>
              <a:rPr lang="en-US" sz="2800" spc="80" dirty="0">
                <a:latin typeface="Arial"/>
                <a:cs typeface="Arial"/>
              </a:rPr>
              <a:t>awardee,</a:t>
            </a:r>
            <a:r>
              <a:rPr lang="en-US" sz="2800" spc="10" dirty="0">
                <a:latin typeface="Arial"/>
                <a:cs typeface="Arial"/>
              </a:rPr>
              <a:t> </a:t>
            </a:r>
            <a:r>
              <a:rPr lang="en-US" sz="2800" spc="100" dirty="0">
                <a:latin typeface="Arial"/>
                <a:cs typeface="Arial"/>
              </a:rPr>
              <a:t>University</a:t>
            </a:r>
            <a:r>
              <a:rPr lang="en-US" sz="2800" spc="15" dirty="0">
                <a:latin typeface="Arial"/>
                <a:cs typeface="Arial"/>
              </a:rPr>
              <a:t> </a:t>
            </a:r>
            <a:r>
              <a:rPr lang="en-US" sz="2800" dirty="0">
                <a:latin typeface="Arial"/>
                <a:cs typeface="Arial"/>
              </a:rPr>
              <a:t>A</a:t>
            </a:r>
            <a:r>
              <a:rPr lang="en-US" sz="2800" spc="5" dirty="0">
                <a:latin typeface="Arial"/>
                <a:cs typeface="Arial"/>
              </a:rPr>
              <a:t> </a:t>
            </a:r>
            <a:r>
              <a:rPr lang="en-US" sz="2800" spc="75" dirty="0">
                <a:latin typeface="Arial"/>
                <a:cs typeface="Arial"/>
              </a:rPr>
              <a:t>will </a:t>
            </a:r>
            <a:r>
              <a:rPr lang="en-US" sz="2800" spc="95" dirty="0">
                <a:latin typeface="Arial"/>
                <a:cs typeface="Arial"/>
              </a:rPr>
              <a:t>serve</a:t>
            </a:r>
            <a:r>
              <a:rPr lang="en-US" sz="2800" spc="5" dirty="0">
                <a:latin typeface="Arial"/>
                <a:cs typeface="Arial"/>
              </a:rPr>
              <a:t> </a:t>
            </a:r>
            <a:r>
              <a:rPr lang="en-US" sz="2800" dirty="0">
                <a:latin typeface="Arial"/>
                <a:cs typeface="Arial"/>
              </a:rPr>
              <a:t>as</a:t>
            </a:r>
            <a:r>
              <a:rPr lang="en-US" sz="2800" spc="15" dirty="0">
                <a:latin typeface="Arial"/>
                <a:cs typeface="Arial"/>
              </a:rPr>
              <a:t> </a:t>
            </a:r>
            <a:r>
              <a:rPr lang="en-US" sz="2800" spc="145" dirty="0">
                <a:latin typeface="Arial"/>
                <a:cs typeface="Arial"/>
              </a:rPr>
              <a:t>the</a:t>
            </a:r>
            <a:r>
              <a:rPr lang="en-US" sz="2800" spc="10" dirty="0">
                <a:latin typeface="Arial"/>
                <a:cs typeface="Arial"/>
              </a:rPr>
              <a:t> </a:t>
            </a:r>
            <a:r>
              <a:rPr lang="en-US" sz="2800" spc="-45" dirty="0" err="1">
                <a:latin typeface="Arial"/>
                <a:cs typeface="Arial"/>
              </a:rPr>
              <a:t>sIRB</a:t>
            </a:r>
            <a:r>
              <a:rPr lang="en-US" sz="2800" spc="15" dirty="0">
                <a:latin typeface="Arial"/>
                <a:cs typeface="Arial"/>
              </a:rPr>
              <a:t> </a:t>
            </a:r>
            <a:r>
              <a:rPr lang="en-US" sz="2800" spc="135" dirty="0">
                <a:latin typeface="Arial"/>
                <a:cs typeface="Arial"/>
              </a:rPr>
              <a:t>for</a:t>
            </a:r>
            <a:r>
              <a:rPr lang="en-US" sz="2800" spc="5" dirty="0">
                <a:latin typeface="Arial"/>
                <a:cs typeface="Arial"/>
              </a:rPr>
              <a:t> </a:t>
            </a:r>
            <a:r>
              <a:rPr lang="en-US" sz="2800" spc="114" dirty="0">
                <a:latin typeface="Arial"/>
                <a:cs typeface="Arial"/>
              </a:rPr>
              <a:t>this</a:t>
            </a:r>
            <a:r>
              <a:rPr lang="en-US" sz="2800" spc="15" dirty="0">
                <a:latin typeface="Arial"/>
                <a:cs typeface="Arial"/>
              </a:rPr>
              <a:t> </a:t>
            </a:r>
            <a:r>
              <a:rPr lang="en-US" sz="2800" spc="140" dirty="0">
                <a:latin typeface="Arial"/>
                <a:cs typeface="Arial"/>
              </a:rPr>
              <a:t>study</a:t>
            </a:r>
            <a:r>
              <a:rPr lang="en-US" sz="2800" spc="15" dirty="0">
                <a:latin typeface="Arial"/>
                <a:cs typeface="Arial"/>
              </a:rPr>
              <a:t> </a:t>
            </a:r>
            <a:r>
              <a:rPr lang="en-US" sz="2800" spc="90" dirty="0">
                <a:latin typeface="Arial"/>
                <a:cs typeface="Arial"/>
              </a:rPr>
              <a:t>exploring</a:t>
            </a:r>
            <a:r>
              <a:rPr lang="en-US" sz="2800" spc="10" dirty="0">
                <a:latin typeface="Arial"/>
                <a:cs typeface="Arial"/>
              </a:rPr>
              <a:t> </a:t>
            </a:r>
            <a:r>
              <a:rPr lang="en-US" sz="2800" spc="145" dirty="0">
                <a:latin typeface="Arial"/>
                <a:cs typeface="Arial"/>
              </a:rPr>
              <a:t>the</a:t>
            </a:r>
            <a:r>
              <a:rPr lang="en-US" sz="2800" spc="25" dirty="0">
                <a:latin typeface="Arial"/>
                <a:cs typeface="Arial"/>
              </a:rPr>
              <a:t> </a:t>
            </a:r>
            <a:r>
              <a:rPr lang="en-US" sz="2800" spc="90" dirty="0">
                <a:solidFill>
                  <a:srgbClr val="333333"/>
                </a:solidFill>
                <a:latin typeface="Arial"/>
                <a:cs typeface="Arial"/>
              </a:rPr>
              <a:t>lived</a:t>
            </a:r>
            <a:r>
              <a:rPr lang="en-US" sz="2800" spc="10" dirty="0">
                <a:solidFill>
                  <a:srgbClr val="333333"/>
                </a:solidFill>
                <a:latin typeface="Arial"/>
                <a:cs typeface="Arial"/>
              </a:rPr>
              <a:t> </a:t>
            </a:r>
            <a:r>
              <a:rPr lang="en-US" sz="2800" spc="95" dirty="0">
                <a:solidFill>
                  <a:srgbClr val="333333"/>
                </a:solidFill>
                <a:latin typeface="Arial"/>
                <a:cs typeface="Arial"/>
              </a:rPr>
              <a:t>experiences (a qualitative study)</a:t>
            </a:r>
            <a:r>
              <a:rPr lang="en-US" sz="2800" spc="15" dirty="0">
                <a:solidFill>
                  <a:srgbClr val="333333"/>
                </a:solidFill>
                <a:latin typeface="Arial"/>
                <a:cs typeface="Arial"/>
              </a:rPr>
              <a:t> </a:t>
            </a:r>
            <a:r>
              <a:rPr lang="en-US" sz="2800" spc="175" dirty="0">
                <a:solidFill>
                  <a:srgbClr val="333333"/>
                </a:solidFill>
                <a:latin typeface="Arial"/>
                <a:cs typeface="Arial"/>
              </a:rPr>
              <a:t>of</a:t>
            </a:r>
            <a:r>
              <a:rPr lang="en-US" sz="2800" spc="15" dirty="0">
                <a:solidFill>
                  <a:srgbClr val="333333"/>
                </a:solidFill>
                <a:latin typeface="Arial"/>
                <a:cs typeface="Arial"/>
              </a:rPr>
              <a:t> </a:t>
            </a:r>
            <a:r>
              <a:rPr lang="en-US" sz="2800" spc="75" dirty="0">
                <a:solidFill>
                  <a:srgbClr val="333333"/>
                </a:solidFill>
                <a:latin typeface="Arial"/>
                <a:cs typeface="Arial"/>
              </a:rPr>
              <a:t>individuals </a:t>
            </a:r>
            <a:r>
              <a:rPr lang="en-US" sz="2800" spc="160" dirty="0">
                <a:solidFill>
                  <a:srgbClr val="333333"/>
                </a:solidFill>
                <a:latin typeface="Arial"/>
                <a:cs typeface="Arial"/>
              </a:rPr>
              <a:t>who</a:t>
            </a:r>
            <a:r>
              <a:rPr lang="en-US" sz="2800" spc="25" dirty="0">
                <a:solidFill>
                  <a:srgbClr val="333333"/>
                </a:solidFill>
                <a:latin typeface="Arial"/>
                <a:cs typeface="Arial"/>
              </a:rPr>
              <a:t> </a:t>
            </a:r>
            <a:r>
              <a:rPr lang="en-US" sz="2800" spc="65" dirty="0">
                <a:solidFill>
                  <a:srgbClr val="333333"/>
                </a:solidFill>
                <a:latin typeface="Arial"/>
                <a:cs typeface="Arial"/>
              </a:rPr>
              <a:t>have</a:t>
            </a:r>
            <a:r>
              <a:rPr lang="en-US" sz="2800" spc="25" dirty="0">
                <a:solidFill>
                  <a:srgbClr val="333333"/>
                </a:solidFill>
                <a:latin typeface="Arial"/>
                <a:cs typeface="Arial"/>
              </a:rPr>
              <a:t> </a:t>
            </a:r>
            <a:r>
              <a:rPr lang="en-US" sz="2800" spc="105" dirty="0">
                <a:solidFill>
                  <a:srgbClr val="333333"/>
                </a:solidFill>
                <a:latin typeface="Arial"/>
                <a:cs typeface="Arial"/>
              </a:rPr>
              <a:t>survived</a:t>
            </a:r>
            <a:r>
              <a:rPr lang="en-US" sz="2800" spc="25" dirty="0">
                <a:solidFill>
                  <a:srgbClr val="333333"/>
                </a:solidFill>
                <a:latin typeface="Arial"/>
                <a:cs typeface="Arial"/>
              </a:rPr>
              <a:t> </a:t>
            </a:r>
            <a:r>
              <a:rPr lang="en-US" sz="2800" spc="120" dirty="0">
                <a:solidFill>
                  <a:srgbClr val="333333"/>
                </a:solidFill>
                <a:latin typeface="Arial"/>
                <a:cs typeface="Arial"/>
              </a:rPr>
              <a:t>and/or</a:t>
            </a:r>
            <a:r>
              <a:rPr lang="en-US" sz="2800" spc="25" dirty="0">
                <a:solidFill>
                  <a:srgbClr val="333333"/>
                </a:solidFill>
                <a:latin typeface="Arial"/>
                <a:cs typeface="Arial"/>
              </a:rPr>
              <a:t> </a:t>
            </a:r>
            <a:r>
              <a:rPr lang="en-US" sz="2800" spc="95" dirty="0">
                <a:solidFill>
                  <a:srgbClr val="333333"/>
                </a:solidFill>
                <a:latin typeface="Arial"/>
                <a:cs typeface="Arial"/>
              </a:rPr>
              <a:t>been</a:t>
            </a:r>
            <a:r>
              <a:rPr lang="en-US" sz="2800" spc="25" dirty="0">
                <a:solidFill>
                  <a:srgbClr val="333333"/>
                </a:solidFill>
                <a:latin typeface="Arial"/>
                <a:cs typeface="Arial"/>
              </a:rPr>
              <a:t> </a:t>
            </a:r>
            <a:r>
              <a:rPr lang="en-US" sz="2800" spc="114" dirty="0">
                <a:solidFill>
                  <a:srgbClr val="333333"/>
                </a:solidFill>
                <a:latin typeface="Arial"/>
                <a:cs typeface="Arial"/>
              </a:rPr>
              <a:t>impacted</a:t>
            </a:r>
            <a:r>
              <a:rPr lang="en-US" sz="2800" spc="25" dirty="0">
                <a:solidFill>
                  <a:srgbClr val="333333"/>
                </a:solidFill>
                <a:latin typeface="Arial"/>
                <a:cs typeface="Arial"/>
              </a:rPr>
              <a:t> </a:t>
            </a:r>
            <a:r>
              <a:rPr lang="en-US" sz="2800" spc="120" dirty="0">
                <a:solidFill>
                  <a:srgbClr val="333333"/>
                </a:solidFill>
                <a:latin typeface="Arial"/>
                <a:cs typeface="Arial"/>
              </a:rPr>
              <a:t>directly</a:t>
            </a:r>
            <a:r>
              <a:rPr lang="en-US" sz="2800" spc="30" dirty="0">
                <a:solidFill>
                  <a:srgbClr val="333333"/>
                </a:solidFill>
                <a:latin typeface="Arial"/>
                <a:cs typeface="Arial"/>
              </a:rPr>
              <a:t> </a:t>
            </a:r>
            <a:r>
              <a:rPr lang="en-US" sz="2800" spc="150" dirty="0">
                <a:solidFill>
                  <a:srgbClr val="333333"/>
                </a:solidFill>
                <a:latin typeface="Arial"/>
                <a:cs typeface="Arial"/>
              </a:rPr>
              <a:t>by</a:t>
            </a:r>
            <a:r>
              <a:rPr lang="en-US" sz="2800" spc="30" dirty="0">
                <a:solidFill>
                  <a:srgbClr val="333333"/>
                </a:solidFill>
                <a:latin typeface="Arial"/>
                <a:cs typeface="Arial"/>
              </a:rPr>
              <a:t> </a:t>
            </a:r>
            <a:r>
              <a:rPr lang="en-US" sz="2800" dirty="0">
                <a:solidFill>
                  <a:srgbClr val="333333"/>
                </a:solidFill>
                <a:latin typeface="Arial"/>
                <a:cs typeface="Arial"/>
              </a:rPr>
              <a:t>a</a:t>
            </a:r>
            <a:r>
              <a:rPr lang="en-US" sz="2800" spc="20" dirty="0">
                <a:solidFill>
                  <a:srgbClr val="333333"/>
                </a:solidFill>
                <a:latin typeface="Arial"/>
                <a:cs typeface="Arial"/>
              </a:rPr>
              <a:t> </a:t>
            </a:r>
            <a:r>
              <a:rPr lang="en-US" sz="2800" spc="85" dirty="0">
                <a:solidFill>
                  <a:srgbClr val="333333"/>
                </a:solidFill>
                <a:latin typeface="Arial"/>
                <a:cs typeface="Arial"/>
              </a:rPr>
              <a:t>natural</a:t>
            </a:r>
            <a:r>
              <a:rPr lang="en-US" sz="2800" spc="25" dirty="0">
                <a:solidFill>
                  <a:srgbClr val="333333"/>
                </a:solidFill>
                <a:latin typeface="Arial"/>
                <a:cs typeface="Arial"/>
              </a:rPr>
              <a:t> </a:t>
            </a:r>
            <a:r>
              <a:rPr lang="en-US" sz="2800" spc="95" dirty="0">
                <a:solidFill>
                  <a:srgbClr val="333333"/>
                </a:solidFill>
                <a:latin typeface="Arial"/>
                <a:cs typeface="Arial"/>
              </a:rPr>
              <a:t>disaster</a:t>
            </a:r>
            <a:r>
              <a:rPr lang="en-US" sz="2800" spc="20" dirty="0">
                <a:solidFill>
                  <a:srgbClr val="333333"/>
                </a:solidFill>
                <a:latin typeface="Arial"/>
                <a:cs typeface="Arial"/>
              </a:rPr>
              <a:t> </a:t>
            </a:r>
            <a:r>
              <a:rPr lang="en-US" sz="2800" spc="150" dirty="0">
                <a:solidFill>
                  <a:srgbClr val="333333"/>
                </a:solidFill>
                <a:latin typeface="Arial"/>
                <a:cs typeface="Arial"/>
              </a:rPr>
              <a:t>to </a:t>
            </a:r>
            <a:r>
              <a:rPr lang="en-US" sz="2800" spc="114" dirty="0">
                <a:solidFill>
                  <a:srgbClr val="333333"/>
                </a:solidFill>
                <a:latin typeface="Arial"/>
                <a:cs typeface="Arial"/>
              </a:rPr>
              <a:t>understand</a:t>
            </a:r>
            <a:r>
              <a:rPr lang="en-US" sz="2800" spc="25" dirty="0">
                <a:solidFill>
                  <a:srgbClr val="333333"/>
                </a:solidFill>
                <a:latin typeface="Arial"/>
                <a:cs typeface="Arial"/>
              </a:rPr>
              <a:t> </a:t>
            </a:r>
            <a:r>
              <a:rPr lang="en-US" sz="2800" spc="145" dirty="0">
                <a:solidFill>
                  <a:srgbClr val="333333"/>
                </a:solidFill>
                <a:latin typeface="Arial"/>
                <a:cs typeface="Arial"/>
              </a:rPr>
              <a:t>the</a:t>
            </a:r>
            <a:r>
              <a:rPr lang="en-US" sz="2800" spc="20" dirty="0">
                <a:solidFill>
                  <a:srgbClr val="333333"/>
                </a:solidFill>
                <a:latin typeface="Arial"/>
                <a:cs typeface="Arial"/>
              </a:rPr>
              <a:t> </a:t>
            </a:r>
            <a:r>
              <a:rPr lang="en-US" sz="2800" spc="90" dirty="0">
                <a:solidFill>
                  <a:srgbClr val="333333"/>
                </a:solidFill>
                <a:latin typeface="Arial"/>
                <a:cs typeface="Arial"/>
              </a:rPr>
              <a:t>psychological</a:t>
            </a:r>
            <a:r>
              <a:rPr lang="en-US" sz="2800" spc="20" dirty="0">
                <a:solidFill>
                  <a:srgbClr val="333333"/>
                </a:solidFill>
                <a:latin typeface="Arial"/>
                <a:cs typeface="Arial"/>
              </a:rPr>
              <a:t> </a:t>
            </a:r>
            <a:r>
              <a:rPr lang="en-US" sz="2800" spc="95" dirty="0">
                <a:solidFill>
                  <a:srgbClr val="333333"/>
                </a:solidFill>
                <a:latin typeface="Arial"/>
                <a:cs typeface="Arial"/>
              </a:rPr>
              <a:t>and</a:t>
            </a:r>
            <a:r>
              <a:rPr lang="en-US" sz="2800" spc="25" dirty="0">
                <a:solidFill>
                  <a:srgbClr val="333333"/>
                </a:solidFill>
                <a:latin typeface="Arial"/>
                <a:cs typeface="Arial"/>
              </a:rPr>
              <a:t> </a:t>
            </a:r>
            <a:r>
              <a:rPr lang="en-US" sz="2800" spc="95" dirty="0">
                <a:solidFill>
                  <a:srgbClr val="333333"/>
                </a:solidFill>
                <a:latin typeface="Arial"/>
                <a:cs typeface="Arial"/>
              </a:rPr>
              <a:t>emotional</a:t>
            </a:r>
            <a:r>
              <a:rPr lang="en-US" sz="2800" spc="20" dirty="0">
                <a:solidFill>
                  <a:srgbClr val="333333"/>
                </a:solidFill>
                <a:latin typeface="Arial"/>
                <a:cs typeface="Arial"/>
              </a:rPr>
              <a:t> </a:t>
            </a:r>
            <a:r>
              <a:rPr lang="en-US" sz="2800" spc="114" dirty="0">
                <a:solidFill>
                  <a:srgbClr val="333333"/>
                </a:solidFill>
                <a:latin typeface="Arial"/>
                <a:cs typeface="Arial"/>
              </a:rPr>
              <a:t>impact</a:t>
            </a:r>
            <a:r>
              <a:rPr lang="en-US" sz="2800" dirty="0">
                <a:latin typeface="Arial"/>
                <a:cs typeface="Arial"/>
              </a:rPr>
              <a:t>.	</a:t>
            </a:r>
          </a:p>
          <a:p>
            <a:pPr lvl="1"/>
            <a:r>
              <a:rPr lang="en-US" dirty="0">
                <a:latin typeface="Arial"/>
                <a:cs typeface="Arial"/>
              </a:rPr>
              <a:t>Participants: </a:t>
            </a:r>
            <a:r>
              <a:rPr lang="en-US" sz="2400" spc="95" dirty="0">
                <a:solidFill>
                  <a:srgbClr val="333333"/>
                </a:solidFill>
                <a:latin typeface="Arial"/>
                <a:cs typeface="Arial"/>
              </a:rPr>
              <a:t>survivors</a:t>
            </a:r>
            <a:r>
              <a:rPr lang="en-US" sz="2400" spc="90" dirty="0">
                <a:solidFill>
                  <a:srgbClr val="333333"/>
                </a:solidFill>
                <a:latin typeface="Arial"/>
                <a:cs typeface="Arial"/>
              </a:rPr>
              <a:t>,</a:t>
            </a:r>
            <a:r>
              <a:rPr lang="en-US" sz="2400" spc="25" dirty="0">
                <a:solidFill>
                  <a:srgbClr val="333333"/>
                </a:solidFill>
                <a:latin typeface="Arial"/>
                <a:cs typeface="Arial"/>
              </a:rPr>
              <a:t> </a:t>
            </a:r>
            <a:r>
              <a:rPr lang="en-US" sz="2400" spc="85" dirty="0">
                <a:solidFill>
                  <a:srgbClr val="2E2E2E"/>
                </a:solidFill>
                <a:latin typeface="Arial"/>
                <a:cs typeface="Arial"/>
              </a:rPr>
              <a:t>rescue</a:t>
            </a:r>
            <a:r>
              <a:rPr lang="en-US" sz="2400" spc="20" dirty="0">
                <a:solidFill>
                  <a:srgbClr val="2E2E2E"/>
                </a:solidFill>
                <a:latin typeface="Arial"/>
                <a:cs typeface="Arial"/>
              </a:rPr>
              <a:t> </a:t>
            </a:r>
            <a:r>
              <a:rPr lang="en-US" sz="2400" spc="90" dirty="0">
                <a:solidFill>
                  <a:srgbClr val="2E2E2E"/>
                </a:solidFill>
                <a:latin typeface="Arial"/>
                <a:cs typeface="Arial"/>
              </a:rPr>
              <a:t>workers,</a:t>
            </a:r>
            <a:r>
              <a:rPr lang="en-US" sz="2400" spc="30" dirty="0">
                <a:solidFill>
                  <a:srgbClr val="2E2E2E"/>
                </a:solidFill>
                <a:latin typeface="Arial"/>
                <a:cs typeface="Arial"/>
              </a:rPr>
              <a:t> </a:t>
            </a:r>
            <a:r>
              <a:rPr lang="en-US" sz="2400" spc="105" dirty="0">
                <a:solidFill>
                  <a:srgbClr val="2E2E2E"/>
                </a:solidFill>
                <a:latin typeface="Arial"/>
                <a:cs typeface="Arial"/>
              </a:rPr>
              <a:t>health</a:t>
            </a:r>
            <a:r>
              <a:rPr lang="en-US" sz="2400" spc="20" dirty="0">
                <a:solidFill>
                  <a:srgbClr val="2E2E2E"/>
                </a:solidFill>
                <a:latin typeface="Arial"/>
                <a:cs typeface="Arial"/>
              </a:rPr>
              <a:t> </a:t>
            </a:r>
            <a:r>
              <a:rPr lang="en-US" sz="2400" spc="75" dirty="0">
                <a:solidFill>
                  <a:srgbClr val="2E2E2E"/>
                </a:solidFill>
                <a:latin typeface="Arial"/>
                <a:cs typeface="Arial"/>
              </a:rPr>
              <a:t>care</a:t>
            </a:r>
            <a:r>
              <a:rPr lang="en-US" sz="2400" spc="20" dirty="0">
                <a:solidFill>
                  <a:srgbClr val="2E2E2E"/>
                </a:solidFill>
                <a:latin typeface="Arial"/>
                <a:cs typeface="Arial"/>
              </a:rPr>
              <a:t> </a:t>
            </a:r>
            <a:r>
              <a:rPr lang="en-US" sz="2400" spc="90" dirty="0">
                <a:solidFill>
                  <a:srgbClr val="2E2E2E"/>
                </a:solidFill>
                <a:latin typeface="Arial"/>
                <a:cs typeface="Arial"/>
              </a:rPr>
              <a:t>workers,</a:t>
            </a:r>
            <a:r>
              <a:rPr lang="en-US" sz="2400" spc="30" dirty="0">
                <a:solidFill>
                  <a:srgbClr val="2E2E2E"/>
                </a:solidFill>
                <a:latin typeface="Arial"/>
                <a:cs typeface="Arial"/>
              </a:rPr>
              <a:t> </a:t>
            </a:r>
            <a:r>
              <a:rPr lang="en-US" sz="2400" spc="60" dirty="0">
                <a:solidFill>
                  <a:srgbClr val="2E2E2E"/>
                </a:solidFill>
                <a:latin typeface="Arial"/>
                <a:cs typeface="Arial"/>
              </a:rPr>
              <a:t>journalists, </a:t>
            </a:r>
            <a:r>
              <a:rPr lang="en-US" sz="2400" spc="95" dirty="0">
                <a:solidFill>
                  <a:srgbClr val="2E2E2E"/>
                </a:solidFill>
                <a:latin typeface="Arial"/>
                <a:cs typeface="Arial"/>
              </a:rPr>
              <a:t>and</a:t>
            </a:r>
            <a:r>
              <a:rPr lang="en-US" sz="2400" spc="30" dirty="0">
                <a:solidFill>
                  <a:srgbClr val="2E2E2E"/>
                </a:solidFill>
                <a:latin typeface="Arial"/>
                <a:cs typeface="Arial"/>
              </a:rPr>
              <a:t> </a:t>
            </a:r>
            <a:r>
              <a:rPr lang="en-US" sz="2400" spc="135" dirty="0">
                <a:solidFill>
                  <a:srgbClr val="2E2E2E"/>
                </a:solidFill>
                <a:latin typeface="Arial"/>
                <a:cs typeface="Arial"/>
              </a:rPr>
              <a:t>other</a:t>
            </a:r>
            <a:r>
              <a:rPr lang="en-US" sz="2400" spc="30" dirty="0">
                <a:solidFill>
                  <a:srgbClr val="2E2E2E"/>
                </a:solidFill>
                <a:latin typeface="Arial"/>
                <a:cs typeface="Arial"/>
              </a:rPr>
              <a:t> </a:t>
            </a:r>
            <a:r>
              <a:rPr lang="en-US" sz="2400" spc="90" dirty="0">
                <a:solidFill>
                  <a:srgbClr val="2E2E2E"/>
                </a:solidFill>
                <a:latin typeface="Arial"/>
                <a:cs typeface="Arial"/>
              </a:rPr>
              <a:t>volunteers.</a:t>
            </a:r>
            <a:endParaRPr lang="en-US" dirty="0"/>
          </a:p>
        </p:txBody>
      </p:sp>
    </p:spTree>
    <p:extLst>
      <p:ext uri="{BB962C8B-B14F-4D97-AF65-F5344CB8AC3E}">
        <p14:creationId xmlns:p14="http://schemas.microsoft.com/office/powerpoint/2010/main" val="272079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652AC-65AB-36BF-9CBE-97F86367EB01}"/>
              </a:ext>
            </a:extLst>
          </p:cNvPr>
          <p:cNvSpPr>
            <a:spLocks noGrp="1"/>
          </p:cNvSpPr>
          <p:nvPr>
            <p:ph type="title"/>
          </p:nvPr>
        </p:nvSpPr>
        <p:spPr>
          <a:xfrm>
            <a:off x="466722" y="586855"/>
            <a:ext cx="3201366" cy="3387497"/>
          </a:xfrm>
        </p:spPr>
        <p:txBody>
          <a:bodyPr anchor="b">
            <a:normAutofit/>
          </a:bodyPr>
          <a:lstStyle/>
          <a:p>
            <a:pPr algn="r"/>
            <a:r>
              <a:rPr lang="en-US" sz="3400">
                <a:solidFill>
                  <a:srgbClr val="FFFFFF"/>
                </a:solidFill>
              </a:rPr>
              <a:t>Goal: To help IRB members make an informed decision about noncompliance within a protocol</a:t>
            </a:r>
          </a:p>
        </p:txBody>
      </p:sp>
      <p:sp>
        <p:nvSpPr>
          <p:cNvPr id="3" name="Content Placeholder 2">
            <a:extLst>
              <a:ext uri="{FF2B5EF4-FFF2-40B4-BE49-F238E27FC236}">
                <a16:creationId xmlns:a16="http://schemas.microsoft.com/office/drawing/2014/main" id="{804CC8F3-4C67-0664-254D-A451090BD832}"/>
              </a:ext>
            </a:extLst>
          </p:cNvPr>
          <p:cNvSpPr>
            <a:spLocks noGrp="1"/>
          </p:cNvSpPr>
          <p:nvPr>
            <p:ph idx="1"/>
          </p:nvPr>
        </p:nvSpPr>
        <p:spPr>
          <a:xfrm>
            <a:off x="4810259" y="649480"/>
            <a:ext cx="6555347" cy="5546047"/>
          </a:xfrm>
        </p:spPr>
        <p:txBody>
          <a:bodyPr anchor="ctr">
            <a:normAutofit lnSpcReduction="10000"/>
          </a:bodyPr>
          <a:lstStyle/>
          <a:p>
            <a:endParaRPr lang="en-US" sz="2000" dirty="0"/>
          </a:p>
          <a:p>
            <a:pPr marL="0" indent="0">
              <a:buNone/>
            </a:pPr>
            <a:r>
              <a:rPr lang="en-US" b="1" dirty="0"/>
              <a:t>Objectives:</a:t>
            </a:r>
          </a:p>
          <a:p>
            <a:pPr marL="914400" lvl="1" indent="-457200">
              <a:buFont typeface="+mj-lt"/>
              <a:buAutoNum type="arabicPeriod"/>
            </a:pPr>
            <a:r>
              <a:rPr lang="en-US" sz="2800" dirty="0"/>
              <a:t>Define and explain our obligations  and process with respects to reporting</a:t>
            </a:r>
          </a:p>
          <a:p>
            <a:pPr marL="914400" lvl="1" indent="-457200">
              <a:buFont typeface="+mj-lt"/>
              <a:buAutoNum type="arabicPeriod"/>
            </a:pPr>
            <a:r>
              <a:rPr lang="en-US" sz="2800" dirty="0"/>
              <a:t>Define unanticipated problems, serious, or continuing noncompliance</a:t>
            </a:r>
          </a:p>
          <a:p>
            <a:pPr marL="914400" lvl="1" indent="-457200">
              <a:buFont typeface="+mj-lt"/>
              <a:buAutoNum type="arabicPeriod"/>
            </a:pPr>
            <a:r>
              <a:rPr lang="en-US" sz="2800" dirty="0"/>
              <a:t>Define Suspensions and terminations</a:t>
            </a:r>
          </a:p>
          <a:p>
            <a:pPr marL="914400" lvl="1" indent="-457200">
              <a:buFont typeface="+mj-lt"/>
              <a:buAutoNum type="arabicPeriod"/>
            </a:pPr>
            <a:r>
              <a:rPr lang="en-US" sz="2800" dirty="0"/>
              <a:t>Discuss and explore possible outcomes for corrective action</a:t>
            </a:r>
          </a:p>
          <a:p>
            <a:pPr marL="914400" lvl="1" indent="-457200">
              <a:buFont typeface="+mj-lt"/>
              <a:buAutoNum type="arabicPeriod"/>
            </a:pPr>
            <a:r>
              <a:rPr lang="en-US" sz="2800" dirty="0"/>
              <a:t>Apply knowledge to case scenario/protocol</a:t>
            </a:r>
          </a:p>
          <a:p>
            <a:pPr marL="457200" lvl="1" indent="0">
              <a:buNone/>
            </a:pPr>
            <a:endParaRPr lang="en-US" sz="2000" dirty="0"/>
          </a:p>
          <a:p>
            <a:pPr marL="0" indent="0">
              <a:buNone/>
            </a:pPr>
            <a:endParaRPr lang="en-US" sz="2000" dirty="0"/>
          </a:p>
        </p:txBody>
      </p:sp>
    </p:spTree>
    <p:extLst>
      <p:ext uri="{BB962C8B-B14F-4D97-AF65-F5344CB8AC3E}">
        <p14:creationId xmlns:p14="http://schemas.microsoft.com/office/powerpoint/2010/main" val="3566456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F78F-8BC0-F041-9388-83C6E57A6E28}"/>
              </a:ext>
            </a:extLst>
          </p:cNvPr>
          <p:cNvSpPr>
            <a:spLocks noGrp="1"/>
          </p:cNvSpPr>
          <p:nvPr>
            <p:ph type="title"/>
          </p:nvPr>
        </p:nvSpPr>
        <p:spPr/>
        <p:txBody>
          <a:bodyPr/>
          <a:lstStyle/>
          <a:p>
            <a:r>
              <a:rPr lang="en-US" dirty="0"/>
              <a:t>Continued 1:  2 of 3</a:t>
            </a:r>
          </a:p>
        </p:txBody>
      </p:sp>
      <p:sp>
        <p:nvSpPr>
          <p:cNvPr id="3" name="Content Placeholder 2">
            <a:extLst>
              <a:ext uri="{FF2B5EF4-FFF2-40B4-BE49-F238E27FC236}">
                <a16:creationId xmlns:a16="http://schemas.microsoft.com/office/drawing/2014/main" id="{9C2058C4-C1EE-CAEF-4B91-8C44385EBD29}"/>
              </a:ext>
            </a:extLst>
          </p:cNvPr>
          <p:cNvSpPr>
            <a:spLocks noGrp="1"/>
          </p:cNvSpPr>
          <p:nvPr>
            <p:ph idx="1"/>
          </p:nvPr>
        </p:nvSpPr>
        <p:spPr/>
        <p:txBody>
          <a:bodyPr/>
          <a:lstStyle/>
          <a:p>
            <a:r>
              <a:rPr lang="en-US" sz="2800" dirty="0">
                <a:solidFill>
                  <a:srgbClr val="333333"/>
                </a:solidFill>
                <a:latin typeface="Arial"/>
                <a:cs typeface="Arial"/>
              </a:rPr>
              <a:t>As</a:t>
            </a:r>
            <a:r>
              <a:rPr lang="en-US" sz="2800" spc="35" dirty="0">
                <a:solidFill>
                  <a:srgbClr val="333333"/>
                </a:solidFill>
                <a:latin typeface="Arial"/>
                <a:cs typeface="Arial"/>
              </a:rPr>
              <a:t> </a:t>
            </a:r>
            <a:r>
              <a:rPr lang="en-US" sz="2800" spc="125" dirty="0">
                <a:solidFill>
                  <a:srgbClr val="333333"/>
                </a:solidFill>
                <a:latin typeface="Arial"/>
                <a:cs typeface="Arial"/>
              </a:rPr>
              <a:t>described</a:t>
            </a:r>
            <a:r>
              <a:rPr lang="en-US" sz="2800" spc="30" dirty="0">
                <a:solidFill>
                  <a:srgbClr val="333333"/>
                </a:solidFill>
                <a:latin typeface="Arial"/>
                <a:cs typeface="Arial"/>
              </a:rPr>
              <a:t> </a:t>
            </a:r>
            <a:r>
              <a:rPr lang="en-US" sz="2800" spc="65" dirty="0">
                <a:solidFill>
                  <a:srgbClr val="333333"/>
                </a:solidFill>
                <a:latin typeface="Arial"/>
                <a:cs typeface="Arial"/>
              </a:rPr>
              <a:t>in</a:t>
            </a:r>
            <a:r>
              <a:rPr lang="en-US" sz="2800" spc="30" dirty="0">
                <a:solidFill>
                  <a:srgbClr val="333333"/>
                </a:solidFill>
                <a:latin typeface="Arial"/>
                <a:cs typeface="Arial"/>
              </a:rPr>
              <a:t> </a:t>
            </a:r>
            <a:r>
              <a:rPr lang="en-US" sz="2800" spc="145" dirty="0">
                <a:solidFill>
                  <a:srgbClr val="333333"/>
                </a:solidFill>
                <a:latin typeface="Arial"/>
                <a:cs typeface="Arial"/>
              </a:rPr>
              <a:t>the</a:t>
            </a:r>
            <a:r>
              <a:rPr lang="en-US" sz="2800" spc="30" dirty="0">
                <a:solidFill>
                  <a:srgbClr val="333333"/>
                </a:solidFill>
                <a:latin typeface="Arial"/>
                <a:cs typeface="Arial"/>
              </a:rPr>
              <a:t> </a:t>
            </a:r>
            <a:r>
              <a:rPr lang="en-US" sz="2800" spc="120" dirty="0">
                <a:solidFill>
                  <a:srgbClr val="333333"/>
                </a:solidFill>
                <a:latin typeface="Arial"/>
                <a:cs typeface="Arial"/>
              </a:rPr>
              <a:t>protocol</a:t>
            </a:r>
            <a:r>
              <a:rPr lang="en-US" sz="2800" spc="30" dirty="0">
                <a:solidFill>
                  <a:srgbClr val="333333"/>
                </a:solidFill>
                <a:latin typeface="Arial"/>
                <a:cs typeface="Arial"/>
              </a:rPr>
              <a:t> </a:t>
            </a:r>
            <a:r>
              <a:rPr lang="en-US" sz="2800" spc="95" dirty="0">
                <a:solidFill>
                  <a:srgbClr val="333333"/>
                </a:solidFill>
                <a:latin typeface="Arial"/>
                <a:cs typeface="Arial"/>
              </a:rPr>
              <a:t>and</a:t>
            </a:r>
            <a:r>
              <a:rPr lang="en-US" sz="2800" spc="35" dirty="0">
                <a:solidFill>
                  <a:srgbClr val="333333"/>
                </a:solidFill>
                <a:latin typeface="Arial"/>
                <a:cs typeface="Arial"/>
              </a:rPr>
              <a:t> </a:t>
            </a:r>
            <a:r>
              <a:rPr lang="en-US" sz="2800" spc="130" dirty="0">
                <a:solidFill>
                  <a:srgbClr val="333333"/>
                </a:solidFill>
                <a:latin typeface="Arial"/>
                <a:cs typeface="Arial"/>
              </a:rPr>
              <a:t>after</a:t>
            </a:r>
            <a:r>
              <a:rPr lang="en-US" sz="2800" spc="25" dirty="0">
                <a:solidFill>
                  <a:srgbClr val="333333"/>
                </a:solidFill>
                <a:latin typeface="Arial"/>
                <a:cs typeface="Arial"/>
              </a:rPr>
              <a:t> </a:t>
            </a:r>
            <a:r>
              <a:rPr lang="en-US" sz="2800" spc="114" dirty="0">
                <a:solidFill>
                  <a:srgbClr val="333333"/>
                </a:solidFill>
                <a:latin typeface="Arial"/>
                <a:cs typeface="Arial"/>
              </a:rPr>
              <a:t>consent</a:t>
            </a:r>
            <a:r>
              <a:rPr lang="en-US" sz="2800" spc="35" dirty="0">
                <a:solidFill>
                  <a:srgbClr val="333333"/>
                </a:solidFill>
                <a:latin typeface="Arial"/>
                <a:cs typeface="Arial"/>
              </a:rPr>
              <a:t> </a:t>
            </a:r>
            <a:r>
              <a:rPr lang="en-US" sz="2800" spc="60" dirty="0">
                <a:solidFill>
                  <a:srgbClr val="333333"/>
                </a:solidFill>
                <a:latin typeface="Arial"/>
                <a:cs typeface="Arial"/>
              </a:rPr>
              <a:t>has</a:t>
            </a:r>
            <a:r>
              <a:rPr lang="en-US" sz="2800" spc="35" dirty="0">
                <a:solidFill>
                  <a:srgbClr val="333333"/>
                </a:solidFill>
                <a:latin typeface="Arial"/>
                <a:cs typeface="Arial"/>
              </a:rPr>
              <a:t> </a:t>
            </a:r>
            <a:r>
              <a:rPr lang="en-US" sz="2800" spc="70" dirty="0">
                <a:solidFill>
                  <a:srgbClr val="333333"/>
                </a:solidFill>
                <a:latin typeface="Arial"/>
                <a:cs typeface="Arial"/>
              </a:rPr>
              <a:t>been </a:t>
            </a:r>
            <a:r>
              <a:rPr lang="en-US" sz="2800" spc="105" dirty="0">
                <a:solidFill>
                  <a:srgbClr val="333333"/>
                </a:solidFill>
                <a:latin typeface="Arial"/>
                <a:cs typeface="Arial"/>
              </a:rPr>
              <a:t>obtained,</a:t>
            </a:r>
            <a:r>
              <a:rPr lang="en-US" sz="2800" spc="25" dirty="0">
                <a:solidFill>
                  <a:srgbClr val="333333"/>
                </a:solidFill>
                <a:latin typeface="Arial"/>
                <a:cs typeface="Arial"/>
              </a:rPr>
              <a:t> </a:t>
            </a:r>
            <a:r>
              <a:rPr lang="en-US" sz="2800" spc="120" dirty="0">
                <a:solidFill>
                  <a:srgbClr val="333333"/>
                </a:solidFill>
                <a:latin typeface="Arial"/>
                <a:cs typeface="Arial"/>
              </a:rPr>
              <a:t>participants</a:t>
            </a:r>
            <a:r>
              <a:rPr lang="en-US" sz="2800" spc="25" dirty="0">
                <a:solidFill>
                  <a:srgbClr val="333333"/>
                </a:solidFill>
                <a:latin typeface="Arial"/>
                <a:cs typeface="Arial"/>
              </a:rPr>
              <a:t> </a:t>
            </a:r>
            <a:r>
              <a:rPr lang="en-US" sz="2800" spc="75" dirty="0">
                <a:solidFill>
                  <a:srgbClr val="333333"/>
                </a:solidFill>
                <a:latin typeface="Arial"/>
                <a:cs typeface="Arial"/>
              </a:rPr>
              <a:t>may</a:t>
            </a:r>
            <a:r>
              <a:rPr lang="en-US" sz="2800" spc="25" dirty="0">
                <a:solidFill>
                  <a:srgbClr val="333333"/>
                </a:solidFill>
                <a:latin typeface="Arial"/>
                <a:cs typeface="Arial"/>
              </a:rPr>
              <a:t> </a:t>
            </a:r>
            <a:r>
              <a:rPr lang="en-US" sz="2800" spc="60" dirty="0">
                <a:solidFill>
                  <a:srgbClr val="333333"/>
                </a:solidFill>
                <a:latin typeface="Arial"/>
                <a:cs typeface="Arial"/>
              </a:rPr>
              <a:t>be interviewed </a:t>
            </a:r>
            <a:r>
              <a:rPr lang="en-US" sz="2800" spc="120" dirty="0">
                <a:solidFill>
                  <a:srgbClr val="333333"/>
                </a:solidFill>
                <a:latin typeface="Arial"/>
                <a:cs typeface="Arial"/>
              </a:rPr>
              <a:t>remotely or</a:t>
            </a:r>
            <a:r>
              <a:rPr lang="en-US" sz="2800" spc="25" dirty="0">
                <a:solidFill>
                  <a:srgbClr val="333333"/>
                </a:solidFill>
                <a:latin typeface="Arial"/>
                <a:cs typeface="Arial"/>
              </a:rPr>
              <a:t> </a:t>
            </a:r>
            <a:r>
              <a:rPr lang="en-US" sz="2800" spc="65" dirty="0">
                <a:solidFill>
                  <a:srgbClr val="333333"/>
                </a:solidFill>
                <a:latin typeface="Arial"/>
                <a:cs typeface="Arial"/>
              </a:rPr>
              <a:t>in</a:t>
            </a:r>
            <a:r>
              <a:rPr lang="en-US" sz="2800" spc="15" dirty="0">
                <a:solidFill>
                  <a:srgbClr val="333333"/>
                </a:solidFill>
                <a:latin typeface="Arial"/>
                <a:cs typeface="Arial"/>
              </a:rPr>
              <a:t> </a:t>
            </a:r>
            <a:r>
              <a:rPr lang="en-US" sz="2800" spc="100" dirty="0">
                <a:solidFill>
                  <a:srgbClr val="333333"/>
                </a:solidFill>
                <a:latin typeface="Arial"/>
                <a:cs typeface="Arial"/>
              </a:rPr>
              <a:t>person</a:t>
            </a:r>
            <a:r>
              <a:rPr lang="en-US" sz="2800" spc="20" dirty="0">
                <a:solidFill>
                  <a:srgbClr val="333333"/>
                </a:solidFill>
                <a:latin typeface="Arial"/>
                <a:cs typeface="Arial"/>
              </a:rPr>
              <a:t> </a:t>
            </a:r>
            <a:r>
              <a:rPr lang="en-US" sz="2800" spc="120" dirty="0">
                <a:solidFill>
                  <a:srgbClr val="333333"/>
                </a:solidFill>
                <a:latin typeface="Arial"/>
                <a:cs typeface="Arial"/>
              </a:rPr>
              <a:t>interview</a:t>
            </a:r>
            <a:r>
              <a:rPr lang="en-US" sz="2800" spc="20" dirty="0">
                <a:solidFill>
                  <a:srgbClr val="333333"/>
                </a:solidFill>
                <a:latin typeface="Arial"/>
                <a:cs typeface="Arial"/>
              </a:rPr>
              <a:t> </a:t>
            </a:r>
            <a:r>
              <a:rPr lang="en-US" sz="2800" spc="75" dirty="0">
                <a:solidFill>
                  <a:srgbClr val="333333"/>
                </a:solidFill>
                <a:latin typeface="Arial"/>
                <a:cs typeface="Arial"/>
              </a:rPr>
              <a:t>or </a:t>
            </a:r>
            <a:r>
              <a:rPr lang="en-US" sz="2800" spc="110" dirty="0">
                <a:solidFill>
                  <a:srgbClr val="333333"/>
                </a:solidFill>
                <a:latin typeface="Arial"/>
                <a:cs typeface="Arial"/>
              </a:rPr>
              <a:t>completing</a:t>
            </a:r>
            <a:r>
              <a:rPr lang="en-US" sz="2800" spc="25" dirty="0">
                <a:solidFill>
                  <a:srgbClr val="333333"/>
                </a:solidFill>
                <a:latin typeface="Arial"/>
                <a:cs typeface="Arial"/>
              </a:rPr>
              <a:t> </a:t>
            </a:r>
            <a:r>
              <a:rPr lang="en-US" sz="2800" dirty="0">
                <a:solidFill>
                  <a:srgbClr val="333333"/>
                </a:solidFill>
                <a:latin typeface="Arial"/>
                <a:cs typeface="Arial"/>
              </a:rPr>
              <a:t>a</a:t>
            </a:r>
            <a:r>
              <a:rPr lang="en-US" sz="2800" spc="30" dirty="0">
                <a:solidFill>
                  <a:srgbClr val="333333"/>
                </a:solidFill>
                <a:latin typeface="Arial"/>
                <a:cs typeface="Arial"/>
              </a:rPr>
              <a:t> </a:t>
            </a:r>
            <a:r>
              <a:rPr lang="en-US" sz="2800" spc="85" dirty="0">
                <a:solidFill>
                  <a:srgbClr val="333333"/>
                </a:solidFill>
                <a:latin typeface="Arial"/>
                <a:cs typeface="Arial"/>
              </a:rPr>
              <a:t>self-</a:t>
            </a:r>
            <a:r>
              <a:rPr lang="en-US" sz="2800" spc="120" dirty="0">
                <a:solidFill>
                  <a:srgbClr val="333333"/>
                </a:solidFill>
                <a:latin typeface="Arial"/>
                <a:cs typeface="Arial"/>
              </a:rPr>
              <a:t>administered</a:t>
            </a:r>
            <a:r>
              <a:rPr lang="en-US" sz="2800" spc="35" dirty="0">
                <a:solidFill>
                  <a:srgbClr val="333333"/>
                </a:solidFill>
                <a:latin typeface="Arial"/>
                <a:cs typeface="Arial"/>
              </a:rPr>
              <a:t> </a:t>
            </a:r>
            <a:r>
              <a:rPr lang="en-US" sz="2800" spc="85" dirty="0">
                <a:solidFill>
                  <a:srgbClr val="333333"/>
                </a:solidFill>
                <a:latin typeface="Arial"/>
                <a:cs typeface="Arial"/>
              </a:rPr>
              <a:t>questionnaire</a:t>
            </a:r>
            <a:r>
              <a:rPr lang="en-US" sz="2800" spc="30" dirty="0">
                <a:solidFill>
                  <a:srgbClr val="333333"/>
                </a:solidFill>
                <a:latin typeface="Arial"/>
                <a:cs typeface="Arial"/>
              </a:rPr>
              <a:t> </a:t>
            </a:r>
            <a:r>
              <a:rPr lang="en-US" sz="2800" spc="95" dirty="0">
                <a:solidFill>
                  <a:srgbClr val="333333"/>
                </a:solidFill>
                <a:latin typeface="Arial"/>
                <a:cs typeface="Arial"/>
              </a:rPr>
              <a:t>on</a:t>
            </a:r>
            <a:r>
              <a:rPr lang="en-US" sz="2800" spc="30" dirty="0">
                <a:solidFill>
                  <a:srgbClr val="333333"/>
                </a:solidFill>
                <a:latin typeface="Arial"/>
                <a:cs typeface="Arial"/>
              </a:rPr>
              <a:t> </a:t>
            </a:r>
            <a:r>
              <a:rPr lang="en-US" sz="2800" spc="120" dirty="0">
                <a:solidFill>
                  <a:srgbClr val="333333"/>
                </a:solidFill>
                <a:latin typeface="Arial"/>
                <a:cs typeface="Arial"/>
              </a:rPr>
              <a:t>their</a:t>
            </a:r>
            <a:r>
              <a:rPr lang="en-US" sz="2800" spc="30" dirty="0">
                <a:solidFill>
                  <a:srgbClr val="333333"/>
                </a:solidFill>
                <a:latin typeface="Arial"/>
                <a:cs typeface="Arial"/>
              </a:rPr>
              <a:t> </a:t>
            </a:r>
            <a:r>
              <a:rPr lang="en-US" sz="2800" spc="130" dirty="0">
                <a:solidFill>
                  <a:srgbClr val="333333"/>
                </a:solidFill>
                <a:latin typeface="Arial"/>
                <a:cs typeface="Arial"/>
              </a:rPr>
              <a:t>own</a:t>
            </a:r>
            <a:r>
              <a:rPr lang="en-US" sz="2800" spc="25" dirty="0">
                <a:solidFill>
                  <a:srgbClr val="333333"/>
                </a:solidFill>
                <a:latin typeface="Arial"/>
                <a:cs typeface="Arial"/>
              </a:rPr>
              <a:t> </a:t>
            </a:r>
            <a:r>
              <a:rPr lang="en-US" sz="2800" spc="90" dirty="0">
                <a:solidFill>
                  <a:srgbClr val="333333"/>
                </a:solidFill>
                <a:latin typeface="Arial"/>
                <a:cs typeface="Arial"/>
              </a:rPr>
              <a:t>time.</a:t>
            </a:r>
          </a:p>
          <a:p>
            <a:r>
              <a:rPr lang="en-US" spc="90" dirty="0">
                <a:solidFill>
                  <a:srgbClr val="333333"/>
                </a:solidFill>
                <a:latin typeface="Arial"/>
                <a:cs typeface="Arial"/>
              </a:rPr>
              <a:t>The consent form has an addendum at the end that has free mental health services in the area.</a:t>
            </a:r>
            <a:endParaRPr lang="en-US" sz="2800" spc="90" dirty="0">
              <a:solidFill>
                <a:srgbClr val="333333"/>
              </a:solidFill>
              <a:latin typeface="Arial"/>
              <a:cs typeface="Arial"/>
            </a:endParaRPr>
          </a:p>
          <a:p>
            <a:r>
              <a:rPr lang="en-US" spc="90" dirty="0">
                <a:solidFill>
                  <a:srgbClr val="333333"/>
                </a:solidFill>
                <a:latin typeface="Arial"/>
                <a:cs typeface="Arial"/>
              </a:rPr>
              <a:t>All study personnel have current training. Two study personnel are Licensed mental health professionals available 24/7 for support for participants and staff.</a:t>
            </a:r>
            <a:endParaRPr lang="en-US" dirty="0"/>
          </a:p>
        </p:txBody>
      </p:sp>
    </p:spTree>
    <p:extLst>
      <p:ext uri="{BB962C8B-B14F-4D97-AF65-F5344CB8AC3E}">
        <p14:creationId xmlns:p14="http://schemas.microsoft.com/office/powerpoint/2010/main" val="1577821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2F8F3-0FB9-2F3F-6ACD-DCEB7944B26D}"/>
              </a:ext>
            </a:extLst>
          </p:cNvPr>
          <p:cNvSpPr>
            <a:spLocks noGrp="1"/>
          </p:cNvSpPr>
          <p:nvPr>
            <p:ph type="title"/>
          </p:nvPr>
        </p:nvSpPr>
        <p:spPr/>
        <p:txBody>
          <a:bodyPr/>
          <a:lstStyle/>
          <a:p>
            <a:r>
              <a:rPr lang="en-US" dirty="0"/>
              <a:t>Continued 1:  3 of 3</a:t>
            </a:r>
          </a:p>
        </p:txBody>
      </p:sp>
      <p:sp>
        <p:nvSpPr>
          <p:cNvPr id="3" name="Content Placeholder 2">
            <a:extLst>
              <a:ext uri="{FF2B5EF4-FFF2-40B4-BE49-F238E27FC236}">
                <a16:creationId xmlns:a16="http://schemas.microsoft.com/office/drawing/2014/main" id="{AAEBD77D-8B03-EEDB-374E-38BBA4B3C235}"/>
              </a:ext>
            </a:extLst>
          </p:cNvPr>
          <p:cNvSpPr>
            <a:spLocks noGrp="1"/>
          </p:cNvSpPr>
          <p:nvPr>
            <p:ph idx="1"/>
          </p:nvPr>
        </p:nvSpPr>
        <p:spPr/>
        <p:txBody>
          <a:bodyPr/>
          <a:lstStyle/>
          <a:p>
            <a:r>
              <a:rPr lang="en-US" dirty="0"/>
              <a:t>College B reports to the IRB </a:t>
            </a:r>
            <a:r>
              <a:rPr lang="en-US" sz="2800" spc="160" dirty="0">
                <a:solidFill>
                  <a:srgbClr val="333333"/>
                </a:solidFill>
                <a:latin typeface="Arial"/>
                <a:cs typeface="Arial"/>
              </a:rPr>
              <a:t>that</a:t>
            </a:r>
            <a:r>
              <a:rPr lang="en-US" sz="2800" spc="5" dirty="0">
                <a:solidFill>
                  <a:srgbClr val="333333"/>
                </a:solidFill>
                <a:latin typeface="Arial"/>
                <a:cs typeface="Arial"/>
              </a:rPr>
              <a:t> </a:t>
            </a:r>
            <a:r>
              <a:rPr lang="en-US" sz="2800" dirty="0">
                <a:solidFill>
                  <a:srgbClr val="333333"/>
                </a:solidFill>
                <a:latin typeface="Arial"/>
                <a:cs typeface="Arial"/>
              </a:rPr>
              <a:t>a</a:t>
            </a:r>
            <a:r>
              <a:rPr lang="en-US" sz="2800" spc="5" dirty="0">
                <a:solidFill>
                  <a:srgbClr val="333333"/>
                </a:solidFill>
                <a:latin typeface="Arial"/>
                <a:cs typeface="Arial"/>
              </a:rPr>
              <a:t> </a:t>
            </a:r>
            <a:r>
              <a:rPr lang="en-US" sz="2800" spc="130" dirty="0">
                <a:solidFill>
                  <a:srgbClr val="333333"/>
                </a:solidFill>
                <a:latin typeface="Arial"/>
                <a:cs typeface="Arial"/>
              </a:rPr>
              <a:t>participant</a:t>
            </a:r>
            <a:r>
              <a:rPr lang="en-US" sz="2800" spc="5" dirty="0">
                <a:solidFill>
                  <a:srgbClr val="333333"/>
                </a:solidFill>
                <a:latin typeface="Arial"/>
                <a:cs typeface="Arial"/>
              </a:rPr>
              <a:t> </a:t>
            </a:r>
            <a:r>
              <a:rPr lang="en-US" sz="2800" spc="60" dirty="0">
                <a:solidFill>
                  <a:srgbClr val="333333"/>
                </a:solidFill>
                <a:latin typeface="Arial"/>
                <a:cs typeface="Arial"/>
              </a:rPr>
              <a:t>has</a:t>
            </a:r>
            <a:r>
              <a:rPr lang="en-US" sz="2800" spc="5" dirty="0">
                <a:solidFill>
                  <a:srgbClr val="333333"/>
                </a:solidFill>
                <a:latin typeface="Arial"/>
                <a:cs typeface="Arial"/>
              </a:rPr>
              <a:t> </a:t>
            </a:r>
            <a:r>
              <a:rPr lang="en-US" sz="2800" spc="95" dirty="0">
                <a:solidFill>
                  <a:srgbClr val="333333"/>
                </a:solidFill>
                <a:latin typeface="Arial"/>
                <a:cs typeface="Arial"/>
              </a:rPr>
              <a:t>been</a:t>
            </a:r>
            <a:r>
              <a:rPr lang="en-US" sz="2800" dirty="0">
                <a:solidFill>
                  <a:srgbClr val="333333"/>
                </a:solidFill>
                <a:latin typeface="Arial"/>
                <a:cs typeface="Arial"/>
              </a:rPr>
              <a:t> </a:t>
            </a:r>
            <a:r>
              <a:rPr lang="en-US" sz="2800" spc="95" dirty="0">
                <a:solidFill>
                  <a:srgbClr val="333333"/>
                </a:solidFill>
                <a:latin typeface="Arial"/>
                <a:cs typeface="Arial"/>
              </a:rPr>
              <a:t>hospitalized</a:t>
            </a:r>
            <a:r>
              <a:rPr lang="en-US" sz="2800" spc="10" dirty="0">
                <a:solidFill>
                  <a:srgbClr val="333333"/>
                </a:solidFill>
                <a:latin typeface="Arial"/>
                <a:cs typeface="Arial"/>
              </a:rPr>
              <a:t> </a:t>
            </a:r>
            <a:r>
              <a:rPr lang="en-US" sz="2800" spc="135" dirty="0">
                <a:solidFill>
                  <a:srgbClr val="333333"/>
                </a:solidFill>
                <a:latin typeface="Arial"/>
                <a:cs typeface="Arial"/>
              </a:rPr>
              <a:t>for</a:t>
            </a:r>
            <a:r>
              <a:rPr lang="en-US" sz="2800" dirty="0">
                <a:solidFill>
                  <a:srgbClr val="333333"/>
                </a:solidFill>
                <a:latin typeface="Arial"/>
                <a:cs typeface="Arial"/>
              </a:rPr>
              <a:t> </a:t>
            </a:r>
            <a:r>
              <a:rPr lang="en-US" sz="2800" spc="130" dirty="0">
                <a:solidFill>
                  <a:srgbClr val="333333"/>
                </a:solidFill>
                <a:latin typeface="Arial"/>
                <a:cs typeface="Arial"/>
              </a:rPr>
              <a:t>self- </a:t>
            </a:r>
            <a:r>
              <a:rPr lang="en-US" sz="2800" spc="80" dirty="0">
                <a:solidFill>
                  <a:srgbClr val="333333"/>
                </a:solidFill>
                <a:latin typeface="Arial"/>
                <a:cs typeface="Arial"/>
              </a:rPr>
              <a:t>harm</a:t>
            </a:r>
            <a:r>
              <a:rPr lang="en-US" sz="2800" spc="15" dirty="0">
                <a:solidFill>
                  <a:srgbClr val="333333"/>
                </a:solidFill>
                <a:latin typeface="Arial"/>
                <a:cs typeface="Arial"/>
              </a:rPr>
              <a:t> </a:t>
            </a:r>
            <a:r>
              <a:rPr lang="en-US" sz="2800" spc="140" dirty="0">
                <a:solidFill>
                  <a:srgbClr val="333333"/>
                </a:solidFill>
                <a:latin typeface="Arial"/>
                <a:cs typeface="Arial"/>
              </a:rPr>
              <a:t>shortly</a:t>
            </a:r>
            <a:r>
              <a:rPr lang="en-US" sz="2800" spc="25" dirty="0">
                <a:solidFill>
                  <a:srgbClr val="333333"/>
                </a:solidFill>
                <a:latin typeface="Arial"/>
                <a:cs typeface="Arial"/>
              </a:rPr>
              <a:t> </a:t>
            </a:r>
            <a:r>
              <a:rPr lang="en-US" sz="2800" spc="130" dirty="0">
                <a:solidFill>
                  <a:srgbClr val="333333"/>
                </a:solidFill>
                <a:latin typeface="Arial"/>
                <a:cs typeface="Arial"/>
              </a:rPr>
              <a:t>after</a:t>
            </a:r>
            <a:r>
              <a:rPr lang="en-US" sz="2800" spc="20" dirty="0">
                <a:solidFill>
                  <a:srgbClr val="333333"/>
                </a:solidFill>
                <a:latin typeface="Arial"/>
                <a:cs typeface="Arial"/>
              </a:rPr>
              <a:t> </a:t>
            </a:r>
            <a:r>
              <a:rPr lang="en-US" sz="2800" spc="110" dirty="0">
                <a:solidFill>
                  <a:srgbClr val="333333"/>
                </a:solidFill>
                <a:latin typeface="Arial"/>
                <a:cs typeface="Arial"/>
              </a:rPr>
              <a:t>completing</a:t>
            </a:r>
            <a:r>
              <a:rPr lang="en-US" sz="2800" spc="20" dirty="0">
                <a:solidFill>
                  <a:srgbClr val="333333"/>
                </a:solidFill>
                <a:latin typeface="Arial"/>
                <a:cs typeface="Arial"/>
              </a:rPr>
              <a:t> </a:t>
            </a:r>
            <a:r>
              <a:rPr lang="en-US" sz="2800" spc="145" dirty="0">
                <a:solidFill>
                  <a:srgbClr val="333333"/>
                </a:solidFill>
                <a:latin typeface="Arial"/>
                <a:cs typeface="Arial"/>
              </a:rPr>
              <a:t>the</a:t>
            </a:r>
            <a:r>
              <a:rPr lang="en-US" sz="2800" spc="20" dirty="0">
                <a:solidFill>
                  <a:srgbClr val="333333"/>
                </a:solidFill>
                <a:latin typeface="Arial"/>
                <a:cs typeface="Arial"/>
              </a:rPr>
              <a:t> </a:t>
            </a:r>
            <a:r>
              <a:rPr lang="en-US" sz="2800" spc="100" dirty="0">
                <a:solidFill>
                  <a:srgbClr val="333333"/>
                </a:solidFill>
                <a:latin typeface="Arial"/>
                <a:cs typeface="Arial"/>
              </a:rPr>
              <a:t>study.</a:t>
            </a:r>
            <a:r>
              <a:rPr lang="en-US" sz="2800" spc="25" dirty="0">
                <a:solidFill>
                  <a:srgbClr val="333333"/>
                </a:solidFill>
                <a:latin typeface="Arial"/>
                <a:cs typeface="Arial"/>
              </a:rPr>
              <a:t> </a:t>
            </a:r>
          </a:p>
          <a:p>
            <a:r>
              <a:rPr lang="en-US" sz="2800" dirty="0">
                <a:solidFill>
                  <a:srgbClr val="333333"/>
                </a:solidFill>
                <a:latin typeface="Arial"/>
                <a:cs typeface="Arial"/>
              </a:rPr>
              <a:t>In</a:t>
            </a:r>
            <a:r>
              <a:rPr lang="en-US" sz="2800" spc="25" dirty="0">
                <a:solidFill>
                  <a:srgbClr val="333333"/>
                </a:solidFill>
                <a:latin typeface="Arial"/>
                <a:cs typeface="Arial"/>
              </a:rPr>
              <a:t> </a:t>
            </a:r>
            <a:r>
              <a:rPr lang="en-US" sz="2800" spc="90" dirty="0">
                <a:solidFill>
                  <a:srgbClr val="333333"/>
                </a:solidFill>
                <a:latin typeface="Arial"/>
                <a:cs typeface="Arial"/>
              </a:rPr>
              <a:t>reviewing</a:t>
            </a:r>
            <a:r>
              <a:rPr lang="en-US" sz="2800" spc="20" dirty="0">
                <a:solidFill>
                  <a:srgbClr val="333333"/>
                </a:solidFill>
                <a:latin typeface="Arial"/>
                <a:cs typeface="Arial"/>
              </a:rPr>
              <a:t> </a:t>
            </a:r>
            <a:r>
              <a:rPr lang="en-US" sz="2800" spc="145" dirty="0">
                <a:solidFill>
                  <a:srgbClr val="333333"/>
                </a:solidFill>
                <a:latin typeface="Arial"/>
                <a:cs typeface="Arial"/>
              </a:rPr>
              <a:t>the</a:t>
            </a:r>
            <a:r>
              <a:rPr lang="en-US" sz="2800" spc="20" dirty="0">
                <a:solidFill>
                  <a:srgbClr val="333333"/>
                </a:solidFill>
                <a:latin typeface="Arial"/>
                <a:cs typeface="Arial"/>
              </a:rPr>
              <a:t> </a:t>
            </a:r>
            <a:r>
              <a:rPr lang="en-US" sz="2800" spc="95" dirty="0">
                <a:solidFill>
                  <a:srgbClr val="333333"/>
                </a:solidFill>
                <a:latin typeface="Arial"/>
                <a:cs typeface="Arial"/>
              </a:rPr>
              <a:t>participant’s</a:t>
            </a:r>
            <a:r>
              <a:rPr lang="en-US" sz="2800" spc="25" dirty="0">
                <a:solidFill>
                  <a:srgbClr val="333333"/>
                </a:solidFill>
                <a:latin typeface="Arial"/>
                <a:cs typeface="Arial"/>
              </a:rPr>
              <a:t> </a:t>
            </a:r>
            <a:r>
              <a:rPr lang="en-US" sz="2800" spc="130" dirty="0">
                <a:solidFill>
                  <a:srgbClr val="333333"/>
                </a:solidFill>
                <a:latin typeface="Arial"/>
                <a:cs typeface="Arial"/>
              </a:rPr>
              <a:t>study </a:t>
            </a:r>
            <a:r>
              <a:rPr lang="en-US" sz="2800" spc="85" dirty="0">
                <a:solidFill>
                  <a:srgbClr val="333333"/>
                </a:solidFill>
                <a:latin typeface="Arial"/>
                <a:cs typeface="Arial"/>
              </a:rPr>
              <a:t>records,</a:t>
            </a:r>
            <a:r>
              <a:rPr lang="en-US" sz="2800" spc="20" dirty="0">
                <a:solidFill>
                  <a:srgbClr val="333333"/>
                </a:solidFill>
                <a:latin typeface="Arial"/>
                <a:cs typeface="Arial"/>
              </a:rPr>
              <a:t> </a:t>
            </a:r>
            <a:r>
              <a:rPr lang="en-US" sz="2800" spc="120" dirty="0">
                <a:solidFill>
                  <a:srgbClr val="333333"/>
                </a:solidFill>
                <a:latin typeface="Arial"/>
                <a:cs typeface="Arial"/>
              </a:rPr>
              <a:t>there</a:t>
            </a:r>
            <a:r>
              <a:rPr lang="en-US" sz="2800" spc="20" dirty="0">
                <a:solidFill>
                  <a:srgbClr val="333333"/>
                </a:solidFill>
                <a:latin typeface="Arial"/>
                <a:cs typeface="Arial"/>
              </a:rPr>
              <a:t> </a:t>
            </a:r>
            <a:r>
              <a:rPr lang="en-US" sz="2800" spc="50" dirty="0">
                <a:solidFill>
                  <a:srgbClr val="333333"/>
                </a:solidFill>
                <a:latin typeface="Arial"/>
                <a:cs typeface="Arial"/>
              </a:rPr>
              <a:t>is</a:t>
            </a:r>
            <a:r>
              <a:rPr lang="en-US" sz="2800" spc="25" dirty="0">
                <a:solidFill>
                  <a:srgbClr val="333333"/>
                </a:solidFill>
                <a:latin typeface="Arial"/>
                <a:cs typeface="Arial"/>
              </a:rPr>
              <a:t> </a:t>
            </a:r>
            <a:r>
              <a:rPr lang="en-US" sz="2800" spc="95" dirty="0">
                <a:solidFill>
                  <a:srgbClr val="333333"/>
                </a:solidFill>
                <a:latin typeface="Arial"/>
                <a:cs typeface="Arial"/>
              </a:rPr>
              <a:t>no</a:t>
            </a:r>
            <a:r>
              <a:rPr lang="en-US" sz="2800" spc="25" dirty="0">
                <a:solidFill>
                  <a:srgbClr val="333333"/>
                </a:solidFill>
                <a:latin typeface="Arial"/>
                <a:cs typeface="Arial"/>
              </a:rPr>
              <a:t> </a:t>
            </a:r>
            <a:r>
              <a:rPr lang="en-US" sz="2800" spc="114" dirty="0">
                <a:solidFill>
                  <a:srgbClr val="333333"/>
                </a:solidFill>
                <a:latin typeface="Arial"/>
                <a:cs typeface="Arial"/>
              </a:rPr>
              <a:t>documentation</a:t>
            </a:r>
            <a:r>
              <a:rPr lang="en-US" sz="2800" spc="15" dirty="0">
                <a:solidFill>
                  <a:srgbClr val="333333"/>
                </a:solidFill>
                <a:latin typeface="Arial"/>
                <a:cs typeface="Arial"/>
              </a:rPr>
              <a:t> </a:t>
            </a:r>
            <a:r>
              <a:rPr lang="en-US" sz="2800" spc="105" dirty="0">
                <a:solidFill>
                  <a:srgbClr val="333333"/>
                </a:solidFill>
                <a:latin typeface="Arial"/>
                <a:cs typeface="Arial"/>
              </a:rPr>
              <a:t>indicating</a:t>
            </a:r>
            <a:r>
              <a:rPr lang="en-US" sz="2800" spc="20" dirty="0">
                <a:solidFill>
                  <a:srgbClr val="333333"/>
                </a:solidFill>
                <a:latin typeface="Arial"/>
                <a:cs typeface="Arial"/>
              </a:rPr>
              <a:t> </a:t>
            </a:r>
            <a:r>
              <a:rPr lang="en-US" sz="2800" spc="160" dirty="0">
                <a:solidFill>
                  <a:srgbClr val="333333"/>
                </a:solidFill>
                <a:latin typeface="Arial"/>
                <a:cs typeface="Arial"/>
              </a:rPr>
              <a:t>that</a:t>
            </a:r>
            <a:r>
              <a:rPr lang="en-US" sz="2800" spc="25" dirty="0">
                <a:solidFill>
                  <a:srgbClr val="333333"/>
                </a:solidFill>
                <a:latin typeface="Arial"/>
                <a:cs typeface="Arial"/>
              </a:rPr>
              <a:t> </a:t>
            </a:r>
            <a:r>
              <a:rPr lang="en-US" sz="2800" spc="145" dirty="0">
                <a:solidFill>
                  <a:srgbClr val="333333"/>
                </a:solidFill>
                <a:latin typeface="Arial"/>
                <a:cs typeface="Arial"/>
              </a:rPr>
              <a:t>the</a:t>
            </a:r>
            <a:r>
              <a:rPr lang="en-US" sz="2800" spc="20" dirty="0">
                <a:solidFill>
                  <a:srgbClr val="333333"/>
                </a:solidFill>
                <a:latin typeface="Arial"/>
                <a:cs typeface="Arial"/>
              </a:rPr>
              <a:t> </a:t>
            </a:r>
            <a:r>
              <a:rPr lang="en-US" sz="2800" spc="130" dirty="0">
                <a:solidFill>
                  <a:srgbClr val="333333"/>
                </a:solidFill>
                <a:latin typeface="Arial"/>
                <a:cs typeface="Arial"/>
              </a:rPr>
              <a:t>participant</a:t>
            </a:r>
            <a:r>
              <a:rPr lang="en-US" sz="2800" spc="25" dirty="0">
                <a:solidFill>
                  <a:srgbClr val="333333"/>
                </a:solidFill>
                <a:latin typeface="Arial"/>
                <a:cs typeface="Arial"/>
              </a:rPr>
              <a:t> </a:t>
            </a:r>
            <a:r>
              <a:rPr lang="en-US" sz="2800" spc="100" dirty="0">
                <a:solidFill>
                  <a:srgbClr val="333333"/>
                </a:solidFill>
                <a:latin typeface="Arial"/>
                <a:cs typeface="Arial"/>
              </a:rPr>
              <a:t>received</a:t>
            </a:r>
            <a:r>
              <a:rPr lang="en-US" sz="2800" spc="20" dirty="0">
                <a:solidFill>
                  <a:srgbClr val="333333"/>
                </a:solidFill>
                <a:latin typeface="Arial"/>
                <a:cs typeface="Arial"/>
              </a:rPr>
              <a:t> </a:t>
            </a:r>
            <a:r>
              <a:rPr lang="en-US" sz="2800" spc="120" dirty="0">
                <a:solidFill>
                  <a:srgbClr val="333333"/>
                </a:solidFill>
                <a:latin typeface="Arial"/>
                <a:cs typeface="Arial"/>
              </a:rPr>
              <a:t>the </a:t>
            </a:r>
            <a:r>
              <a:rPr lang="en-US" sz="2800" spc="114" dirty="0">
                <a:solidFill>
                  <a:srgbClr val="333333"/>
                </a:solidFill>
                <a:latin typeface="Arial"/>
                <a:cs typeface="Arial"/>
              </a:rPr>
              <a:t>consent</a:t>
            </a:r>
            <a:r>
              <a:rPr lang="en-US" sz="2800" spc="40" dirty="0">
                <a:solidFill>
                  <a:srgbClr val="333333"/>
                </a:solidFill>
                <a:latin typeface="Arial"/>
                <a:cs typeface="Arial"/>
              </a:rPr>
              <a:t> </a:t>
            </a:r>
            <a:r>
              <a:rPr lang="en-US" sz="2800" spc="85" dirty="0">
                <a:solidFill>
                  <a:srgbClr val="333333"/>
                </a:solidFill>
                <a:latin typeface="Arial"/>
                <a:cs typeface="Arial"/>
              </a:rPr>
              <a:t>addendum.</a:t>
            </a:r>
          </a:p>
          <a:p>
            <a:pPr marL="0" indent="0">
              <a:buNone/>
            </a:pPr>
            <a:endParaRPr lang="en-US" dirty="0"/>
          </a:p>
        </p:txBody>
      </p:sp>
    </p:spTree>
    <p:extLst>
      <p:ext uri="{BB962C8B-B14F-4D97-AF65-F5344CB8AC3E}">
        <p14:creationId xmlns:p14="http://schemas.microsoft.com/office/powerpoint/2010/main" val="4162058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594CC-7BC9-7FB6-B100-2CA0C287146A}"/>
              </a:ext>
            </a:extLst>
          </p:cNvPr>
          <p:cNvSpPr>
            <a:spLocks noGrp="1"/>
          </p:cNvSpPr>
          <p:nvPr>
            <p:ph type="title"/>
          </p:nvPr>
        </p:nvSpPr>
        <p:spPr/>
        <p:txBody>
          <a:bodyPr/>
          <a:lstStyle/>
          <a:p>
            <a:r>
              <a:rPr lang="en-US" dirty="0"/>
              <a:t>Fictive Case 2</a:t>
            </a:r>
          </a:p>
        </p:txBody>
      </p:sp>
      <p:sp>
        <p:nvSpPr>
          <p:cNvPr id="3" name="Content Placeholder 2">
            <a:extLst>
              <a:ext uri="{FF2B5EF4-FFF2-40B4-BE49-F238E27FC236}">
                <a16:creationId xmlns:a16="http://schemas.microsoft.com/office/drawing/2014/main" id="{12883563-DE6B-D78E-1F7D-EFA90F648875}"/>
              </a:ext>
            </a:extLst>
          </p:cNvPr>
          <p:cNvSpPr>
            <a:spLocks noGrp="1"/>
          </p:cNvSpPr>
          <p:nvPr>
            <p:ph idx="1"/>
          </p:nvPr>
        </p:nvSpPr>
        <p:spPr/>
        <p:txBody>
          <a:bodyPr/>
          <a:lstStyle/>
          <a:p>
            <a:r>
              <a:rPr lang="en-US" dirty="0"/>
              <a:t>The Quality Improvement Unit reviewed 10% of all Social Behavioral federally funded studies within the last year where Subpart D findings were either not documented or incomplete in the electronic system.</a:t>
            </a:r>
          </a:p>
          <a:p>
            <a:r>
              <a:rPr lang="en-US" dirty="0"/>
              <a:t>For 4 of the studies the designated IRB reviewer did not document in the in minutes regarding subpart D findings.</a:t>
            </a:r>
          </a:p>
          <a:p>
            <a:r>
              <a:rPr lang="en-US" dirty="0"/>
              <a:t>Further, the QIU noted the absence of plants to obtain parental permission and child assent. </a:t>
            </a:r>
          </a:p>
        </p:txBody>
      </p:sp>
    </p:spTree>
    <p:extLst>
      <p:ext uri="{BB962C8B-B14F-4D97-AF65-F5344CB8AC3E}">
        <p14:creationId xmlns:p14="http://schemas.microsoft.com/office/powerpoint/2010/main" val="2640253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A93-15BD-779B-693E-B5033F500678}"/>
              </a:ext>
            </a:extLst>
          </p:cNvPr>
          <p:cNvSpPr>
            <a:spLocks noGrp="1"/>
          </p:cNvSpPr>
          <p:nvPr>
            <p:ph type="title"/>
          </p:nvPr>
        </p:nvSpPr>
        <p:spPr/>
        <p:txBody>
          <a:bodyPr/>
          <a:lstStyle/>
          <a:p>
            <a:r>
              <a:rPr lang="en-US" dirty="0"/>
              <a:t>Fictive Case study 3</a:t>
            </a:r>
          </a:p>
        </p:txBody>
      </p:sp>
      <p:sp>
        <p:nvSpPr>
          <p:cNvPr id="3" name="Content Placeholder 2">
            <a:extLst>
              <a:ext uri="{FF2B5EF4-FFF2-40B4-BE49-F238E27FC236}">
                <a16:creationId xmlns:a16="http://schemas.microsoft.com/office/drawing/2014/main" id="{6F7C13BA-2EAC-20E9-55FA-F18305B78C3B}"/>
              </a:ext>
            </a:extLst>
          </p:cNvPr>
          <p:cNvSpPr>
            <a:spLocks noGrp="1"/>
          </p:cNvSpPr>
          <p:nvPr>
            <p:ph idx="1"/>
          </p:nvPr>
        </p:nvSpPr>
        <p:spPr/>
        <p:txBody>
          <a:bodyPr/>
          <a:lstStyle/>
          <a:p>
            <a:pPr marL="0" indent="0">
              <a:buNone/>
            </a:pPr>
            <a:endParaRPr lang="en-US" dirty="0"/>
          </a:p>
          <a:p>
            <a:r>
              <a:rPr lang="en-US" dirty="0"/>
              <a:t>The QIU requested ICF’s from an investigator. The investigator made a mistake and sent the ICF’s to an external person outside the institution.  The person that received them recognized the error the investigator made and stated that the emails were deleted. </a:t>
            </a:r>
          </a:p>
          <a:p>
            <a:r>
              <a:rPr lang="en-US" dirty="0"/>
              <a:t>The ICF’s contained the person's name and indicated that the person had a diagnoses (as part of the inclusion criteria to be in the study).</a:t>
            </a:r>
          </a:p>
        </p:txBody>
      </p:sp>
    </p:spTree>
    <p:extLst>
      <p:ext uri="{BB962C8B-B14F-4D97-AF65-F5344CB8AC3E}">
        <p14:creationId xmlns:p14="http://schemas.microsoft.com/office/powerpoint/2010/main" val="554541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A0AB5-C3C5-77D1-CF6F-AA48B6F2C4ED}"/>
              </a:ext>
            </a:extLst>
          </p:cNvPr>
          <p:cNvSpPr>
            <a:spLocks noGrp="1"/>
          </p:cNvSpPr>
          <p:nvPr>
            <p:ph type="title"/>
          </p:nvPr>
        </p:nvSpPr>
        <p:spPr/>
        <p:txBody>
          <a:bodyPr/>
          <a:lstStyle/>
          <a:p>
            <a:r>
              <a:rPr lang="en-US" dirty="0"/>
              <a:t>Fictive Case Study 4</a:t>
            </a:r>
          </a:p>
        </p:txBody>
      </p:sp>
      <p:sp>
        <p:nvSpPr>
          <p:cNvPr id="3" name="Content Placeholder 2">
            <a:extLst>
              <a:ext uri="{FF2B5EF4-FFF2-40B4-BE49-F238E27FC236}">
                <a16:creationId xmlns:a16="http://schemas.microsoft.com/office/drawing/2014/main" id="{DEA2E0F3-C0A0-91EA-8B5C-4BA9F6A92483}"/>
              </a:ext>
            </a:extLst>
          </p:cNvPr>
          <p:cNvSpPr>
            <a:spLocks noGrp="1"/>
          </p:cNvSpPr>
          <p:nvPr>
            <p:ph idx="1"/>
          </p:nvPr>
        </p:nvSpPr>
        <p:spPr/>
        <p:txBody>
          <a:bodyPr>
            <a:normAutofit fontScale="92500"/>
          </a:bodyPr>
          <a:lstStyle/>
          <a:p>
            <a:pPr marL="0" indent="0">
              <a:buNone/>
            </a:pPr>
            <a:endParaRPr lang="en-US" dirty="0"/>
          </a:p>
          <a:p>
            <a:r>
              <a:rPr lang="en-US" dirty="0"/>
              <a:t>An investigator is conducting a focus group on zoom with 4 study participants. All participants have elected to show themselves and their names and pronouns on camera.</a:t>
            </a:r>
          </a:p>
          <a:p>
            <a:r>
              <a:rPr lang="en-US" dirty="0"/>
              <a:t>The investigator is asking questions as a follow-up (3 weeks) about how a participants feels after wearing a patch to help with smoking.</a:t>
            </a:r>
          </a:p>
          <a:p>
            <a:r>
              <a:rPr lang="en-US" dirty="0"/>
              <a:t>The next day when the investigator is looking at their Linked In account they realize that one of the participants has taken a screenshot of the meeting, including everyone’s name and and tagged the investigator saying how much they enjoyed the conversation.</a:t>
            </a:r>
          </a:p>
          <a:p>
            <a:endParaRPr lang="en-US" dirty="0"/>
          </a:p>
        </p:txBody>
      </p:sp>
    </p:spTree>
    <p:extLst>
      <p:ext uri="{BB962C8B-B14F-4D97-AF65-F5344CB8AC3E}">
        <p14:creationId xmlns:p14="http://schemas.microsoft.com/office/powerpoint/2010/main" val="2412425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11DC-F652-5F11-C1A9-5D70313CB136}"/>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B97B85F9-7D7A-4E84-F380-E568DDF29E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55583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48388-787D-E321-0F0D-6B7D8FC81606}"/>
              </a:ext>
            </a:extLst>
          </p:cNvPr>
          <p:cNvSpPr>
            <a:spLocks noGrp="1"/>
          </p:cNvSpPr>
          <p:nvPr>
            <p:ph type="title"/>
          </p:nvPr>
        </p:nvSpPr>
        <p:spPr/>
        <p:txBody>
          <a:bodyPr/>
          <a:lstStyle/>
          <a:p>
            <a:r>
              <a:rPr lang="en-US" dirty="0"/>
              <a:t>Reporting is Required </a:t>
            </a:r>
          </a:p>
        </p:txBody>
      </p:sp>
      <p:sp>
        <p:nvSpPr>
          <p:cNvPr id="3" name="Content Placeholder 2">
            <a:extLst>
              <a:ext uri="{FF2B5EF4-FFF2-40B4-BE49-F238E27FC236}">
                <a16:creationId xmlns:a16="http://schemas.microsoft.com/office/drawing/2014/main" id="{B46472DF-F985-A03C-036A-ABBD8F6D8DF4}"/>
              </a:ext>
            </a:extLst>
          </p:cNvPr>
          <p:cNvSpPr>
            <a:spLocks noGrp="1"/>
          </p:cNvSpPr>
          <p:nvPr>
            <p:ph idx="1"/>
          </p:nvPr>
        </p:nvSpPr>
        <p:spPr/>
        <p:txBody>
          <a:bodyPr/>
          <a:lstStyle/>
          <a:p>
            <a:r>
              <a:rPr lang="en-US" dirty="0"/>
              <a:t>Reporting to the Office of Human Research Protections (OHRP) is codified in §46.108 IRB functions and operations, specifically  </a:t>
            </a:r>
          </a:p>
          <a:p>
            <a:pPr lvl="1"/>
            <a:r>
              <a:rPr lang="en-US" dirty="0"/>
              <a:t>(45 CFR 46.108 (a)(4)).</a:t>
            </a:r>
          </a:p>
          <a:p>
            <a:r>
              <a:rPr lang="en-US" dirty="0"/>
              <a:t>Reporting is part of our </a:t>
            </a:r>
            <a:r>
              <a:rPr lang="en-US" dirty="0" err="1">
                <a:hlinkClick r:id="rId2"/>
              </a:rPr>
              <a:t>Federalwide</a:t>
            </a:r>
            <a:r>
              <a:rPr lang="en-US" dirty="0">
                <a:hlinkClick r:id="rId2"/>
              </a:rPr>
              <a:t> Assurance (FWA)</a:t>
            </a:r>
            <a:endParaRPr lang="en-US" dirty="0"/>
          </a:p>
          <a:p>
            <a:pPr lvl="1"/>
            <a:r>
              <a:rPr lang="en-US" dirty="0"/>
              <a:t>FWA’s are filed &amp; necessary for HHS support or funding</a:t>
            </a:r>
          </a:p>
          <a:p>
            <a:pPr lvl="1"/>
            <a:r>
              <a:rPr lang="en-US" dirty="0"/>
              <a:t>Applies to </a:t>
            </a:r>
            <a:r>
              <a:rPr lang="en-US" dirty="0">
                <a:hlinkClick r:id="rId3"/>
              </a:rPr>
              <a:t>20 Federal Depts &amp; Agencies </a:t>
            </a:r>
            <a:r>
              <a:rPr lang="en-US" dirty="0"/>
              <a:t>that have signed on to the Common Rule (NIH, DoD, CDC, HUD </a:t>
            </a:r>
            <a:r>
              <a:rPr lang="en-US" dirty="0" err="1"/>
              <a:t>etc</a:t>
            </a:r>
            <a:r>
              <a:rPr lang="en-US" dirty="0"/>
              <a:t>).</a:t>
            </a:r>
          </a:p>
          <a:p>
            <a:pPr lvl="2"/>
            <a:r>
              <a:rPr lang="en-US" dirty="0"/>
              <a:t>Please note that FDA is not a Common Rule signatory, however they have similar regulations and reporting under </a:t>
            </a:r>
            <a:r>
              <a:rPr lang="en-US" dirty="0">
                <a:hlinkClick r:id="rId4"/>
              </a:rPr>
              <a:t>21 CFR 56.108(b).</a:t>
            </a:r>
            <a:endParaRPr lang="en-US" dirty="0"/>
          </a:p>
          <a:p>
            <a:pPr lvl="1"/>
            <a:r>
              <a:rPr lang="en-US" dirty="0"/>
              <a:t>Institutions agree to the terms of an FWA (e.g., </a:t>
            </a:r>
            <a:r>
              <a:rPr lang="en-US" dirty="0">
                <a:hlinkClick r:id="rId5"/>
              </a:rPr>
              <a:t>written procedures for reporting</a:t>
            </a:r>
            <a:r>
              <a:rPr lang="en-US" dirty="0"/>
              <a:t>, and </a:t>
            </a:r>
            <a:r>
              <a:rPr lang="en-US" dirty="0">
                <a:hlinkClick r:id="rId6"/>
              </a:rPr>
              <a:t>USC HRPP Policy Chapter 18</a:t>
            </a:r>
            <a:r>
              <a:rPr lang="en-US" dirty="0"/>
              <a:t>).</a:t>
            </a:r>
          </a:p>
        </p:txBody>
      </p:sp>
    </p:spTree>
    <p:extLst>
      <p:ext uri="{BB962C8B-B14F-4D97-AF65-F5344CB8AC3E}">
        <p14:creationId xmlns:p14="http://schemas.microsoft.com/office/powerpoint/2010/main" val="418430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BC2879-12DC-C765-5246-C8CE8E6F9C22}"/>
              </a:ext>
            </a:extLst>
          </p:cNvPr>
          <p:cNvSpPr>
            <a:spLocks noGrp="1"/>
          </p:cNvSpPr>
          <p:nvPr>
            <p:ph type="title"/>
          </p:nvPr>
        </p:nvSpPr>
        <p:spPr>
          <a:xfrm>
            <a:off x="586478" y="1683756"/>
            <a:ext cx="3115265" cy="2396359"/>
          </a:xfrm>
        </p:spPr>
        <p:txBody>
          <a:bodyPr anchor="b">
            <a:normAutofit/>
          </a:bodyPr>
          <a:lstStyle/>
          <a:p>
            <a:pPr algn="r"/>
            <a:r>
              <a:rPr lang="en-US" sz="4000" dirty="0">
                <a:solidFill>
                  <a:srgbClr val="FFFFFF"/>
                </a:solidFill>
              </a:rPr>
              <a:t>What gets reported?</a:t>
            </a:r>
          </a:p>
        </p:txBody>
      </p:sp>
      <p:graphicFrame>
        <p:nvGraphicFramePr>
          <p:cNvPr id="5" name="Content Placeholder 2">
            <a:extLst>
              <a:ext uri="{FF2B5EF4-FFF2-40B4-BE49-F238E27FC236}">
                <a16:creationId xmlns:a16="http://schemas.microsoft.com/office/drawing/2014/main" id="{D41CF213-B67D-060D-4CF7-DCDB5A10779E}"/>
              </a:ext>
            </a:extLst>
          </p:cNvPr>
          <p:cNvGraphicFramePr>
            <a:graphicFrameLocks noGrp="1"/>
          </p:cNvGraphicFramePr>
          <p:nvPr>
            <p:ph idx="1"/>
            <p:extLst>
              <p:ext uri="{D42A27DB-BD31-4B8C-83A1-F6EECF244321}">
                <p14:modId xmlns:p14="http://schemas.microsoft.com/office/powerpoint/2010/main" val="383557791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1545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670E52-519D-ABA7-CC7E-E93491F73817}"/>
              </a:ext>
            </a:extLst>
          </p:cNvPr>
          <p:cNvSpPr>
            <a:spLocks noGrp="1"/>
          </p:cNvSpPr>
          <p:nvPr>
            <p:ph type="title"/>
          </p:nvPr>
        </p:nvSpPr>
        <p:spPr>
          <a:xfrm>
            <a:off x="686834" y="1153572"/>
            <a:ext cx="3200400" cy="4461163"/>
          </a:xfrm>
        </p:spPr>
        <p:txBody>
          <a:bodyPr>
            <a:normAutofit/>
          </a:bodyPr>
          <a:lstStyle/>
          <a:p>
            <a:r>
              <a:rPr lang="en-US" sz="3400" b="1">
                <a:solidFill>
                  <a:srgbClr val="FFFFFF"/>
                </a:solidFill>
              </a:rPr>
              <a:t>Unanticipated Problems (UP’s)</a:t>
            </a:r>
            <a:br>
              <a:rPr lang="en-US" sz="3400" b="1">
                <a:solidFill>
                  <a:srgbClr val="FFFFFF"/>
                </a:solidFill>
              </a:rPr>
            </a:br>
            <a:r>
              <a:rPr lang="en-US" sz="3400">
                <a:solidFill>
                  <a:srgbClr val="FFFFFF"/>
                </a:solidFill>
              </a:rPr>
              <a:t>OHRP consider UP’s to include any incident, experience or outcome that meet </a:t>
            </a:r>
            <a:r>
              <a:rPr lang="en-US" sz="3400" b="1">
                <a:solidFill>
                  <a:srgbClr val="FFFFFF"/>
                </a:solidFill>
              </a:rPr>
              <a:t>all</a:t>
            </a:r>
            <a:r>
              <a:rPr lang="en-US" sz="3400">
                <a:solidFill>
                  <a:srgbClr val="FFFFFF"/>
                </a:solidFill>
              </a:rPr>
              <a:t> these criteria:</a:t>
            </a:r>
          </a:p>
        </p:txBody>
      </p:sp>
      <p:sp>
        <p:nvSpPr>
          <p:cNvPr id="32" name="Arc 3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B8AD1C2-EAD9-3A83-D3FC-AC597E33F309}"/>
              </a:ext>
            </a:extLst>
          </p:cNvPr>
          <p:cNvSpPr>
            <a:spLocks noGrp="1"/>
          </p:cNvSpPr>
          <p:nvPr>
            <p:ph idx="1"/>
          </p:nvPr>
        </p:nvSpPr>
        <p:spPr>
          <a:xfrm>
            <a:off x="4447308" y="591344"/>
            <a:ext cx="6906491" cy="5585619"/>
          </a:xfrm>
        </p:spPr>
        <p:txBody>
          <a:bodyPr anchor="ctr">
            <a:normAutofit/>
          </a:bodyPr>
          <a:lstStyle/>
          <a:p>
            <a:pPr marL="457200" indent="-457200">
              <a:buFont typeface="+mj-lt"/>
              <a:buAutoNum type="arabicPeriod"/>
            </a:pPr>
            <a:r>
              <a:rPr lang="en-US" sz="1800" dirty="0">
                <a:solidFill>
                  <a:srgbClr val="0070C0"/>
                </a:solidFill>
              </a:rPr>
              <a:t>Unexpected </a:t>
            </a:r>
            <a:r>
              <a:rPr lang="en-US" sz="1800" dirty="0"/>
              <a:t>(in terms of nature, severity or frequency in relation to the following: </a:t>
            </a:r>
          </a:p>
          <a:p>
            <a:pPr lvl="1"/>
            <a:r>
              <a:rPr lang="en-US" sz="1800" dirty="0"/>
              <a:t>The research procedures that are being described in the protocol-related documents</a:t>
            </a:r>
          </a:p>
          <a:p>
            <a:pPr lvl="1"/>
            <a:r>
              <a:rPr lang="en-US" sz="1800" dirty="0"/>
              <a:t>The characteristics of the subject population being studied</a:t>
            </a:r>
          </a:p>
          <a:p>
            <a:pPr marL="457200" indent="-457200">
              <a:buFont typeface="+mj-lt"/>
              <a:buAutoNum type="arabicPeriod"/>
            </a:pPr>
            <a:r>
              <a:rPr lang="en-US" sz="1800" dirty="0"/>
              <a:t>Related or possibly </a:t>
            </a:r>
            <a:r>
              <a:rPr lang="en-US" sz="1800" dirty="0">
                <a:solidFill>
                  <a:srgbClr val="0070C0"/>
                </a:solidFill>
              </a:rPr>
              <a:t>related to the participation in research</a:t>
            </a:r>
          </a:p>
          <a:p>
            <a:pPr lvl="1"/>
            <a:r>
              <a:rPr lang="en-US" sz="1800" dirty="0"/>
              <a:t>Possibly related means there is a reasonable possibility that the incident, experiences, or outcome may have been caused by the procedures involved in the research</a:t>
            </a:r>
          </a:p>
          <a:p>
            <a:pPr marL="457200" indent="-457200">
              <a:buFont typeface="+mj-lt"/>
              <a:buAutoNum type="arabicPeriod"/>
            </a:pPr>
            <a:r>
              <a:rPr lang="en-US" sz="1800" dirty="0"/>
              <a:t>Suggests that the research places subjects or others </a:t>
            </a:r>
            <a:r>
              <a:rPr lang="en-US" sz="1800" dirty="0">
                <a:solidFill>
                  <a:srgbClr val="0070C0"/>
                </a:solidFill>
              </a:rPr>
              <a:t>at a greater risk of harm </a:t>
            </a:r>
            <a:r>
              <a:rPr lang="en-US" sz="1800" dirty="0"/>
              <a:t>(including physical, psychological, economic, or social harm) than was previously known or recognized.</a:t>
            </a:r>
          </a:p>
          <a:p>
            <a:pPr marL="514350" indent="-514350">
              <a:buFont typeface="+mj-lt"/>
              <a:buAutoNum type="arabicPeriod"/>
            </a:pPr>
            <a:endParaRPr lang="en-US" sz="1400" dirty="0"/>
          </a:p>
        </p:txBody>
      </p:sp>
      <p:sp>
        <p:nvSpPr>
          <p:cNvPr id="4" name="Footer Placeholder 3">
            <a:extLst>
              <a:ext uri="{FF2B5EF4-FFF2-40B4-BE49-F238E27FC236}">
                <a16:creationId xmlns:a16="http://schemas.microsoft.com/office/drawing/2014/main" id="{16FAD91D-E8C3-EB64-CDFF-A5E42DACE95A}"/>
              </a:ext>
            </a:extLst>
          </p:cNvPr>
          <p:cNvSpPr>
            <a:spLocks noGrp="1"/>
          </p:cNvSpPr>
          <p:nvPr>
            <p:ph type="ftr" sz="quarter" idx="11"/>
          </p:nvPr>
        </p:nvSpPr>
        <p:spPr>
          <a:xfrm>
            <a:off x="4038600" y="6356350"/>
            <a:ext cx="5251174" cy="365125"/>
          </a:xfrm>
        </p:spPr>
        <p:txBody>
          <a:bodyPr>
            <a:normAutofit/>
          </a:bodyPr>
          <a:lstStyle/>
          <a:p>
            <a:pPr>
              <a:lnSpc>
                <a:spcPct val="90000"/>
              </a:lnSpc>
              <a:spcAft>
                <a:spcPts val="600"/>
              </a:spcAft>
            </a:pPr>
            <a:r>
              <a:rPr lang="en-US" sz="700"/>
              <a:t>“Unanticipated Problems (UP’s) involving risks to subjects or others” found, however </a:t>
            </a:r>
            <a:r>
              <a:rPr lang="en-US" sz="700" b="1"/>
              <a:t>not</a:t>
            </a:r>
            <a:r>
              <a:rPr lang="en-US" sz="700"/>
              <a:t> defined in the Common Rule (§46.108 (4)(i)). See also 18.2 of USC HRPP Policy</a:t>
            </a:r>
          </a:p>
          <a:p>
            <a:pPr>
              <a:lnSpc>
                <a:spcPct val="90000"/>
              </a:lnSpc>
              <a:spcAft>
                <a:spcPts val="600"/>
              </a:spcAft>
            </a:pPr>
            <a:endParaRPr lang="en-US" sz="700"/>
          </a:p>
        </p:txBody>
      </p:sp>
    </p:spTree>
    <p:extLst>
      <p:ext uri="{BB962C8B-B14F-4D97-AF65-F5344CB8AC3E}">
        <p14:creationId xmlns:p14="http://schemas.microsoft.com/office/powerpoint/2010/main" val="4060204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5F9251-E07C-70A3-4E9C-B74F0DEE62CB}"/>
              </a:ext>
            </a:extLst>
          </p:cNvPr>
          <p:cNvSpPr>
            <a:spLocks noGrp="1"/>
          </p:cNvSpPr>
          <p:nvPr>
            <p:ph type="title"/>
          </p:nvPr>
        </p:nvSpPr>
        <p:spPr>
          <a:xfrm>
            <a:off x="1043631" y="809898"/>
            <a:ext cx="9942716" cy="1554480"/>
          </a:xfrm>
        </p:spPr>
        <p:txBody>
          <a:bodyPr anchor="ctr">
            <a:normAutofit/>
          </a:bodyPr>
          <a:lstStyle/>
          <a:p>
            <a:r>
              <a:rPr lang="en-US" sz="4800" b="1"/>
              <a:t>Noncompliance</a:t>
            </a:r>
            <a:br>
              <a:rPr lang="en-US" sz="4800" b="1"/>
            </a:br>
            <a:endParaRPr lang="en-US" sz="4800"/>
          </a:p>
        </p:txBody>
      </p:sp>
      <p:sp>
        <p:nvSpPr>
          <p:cNvPr id="3" name="Content Placeholder 2">
            <a:extLst>
              <a:ext uri="{FF2B5EF4-FFF2-40B4-BE49-F238E27FC236}">
                <a16:creationId xmlns:a16="http://schemas.microsoft.com/office/drawing/2014/main" id="{21512B6C-399A-4A77-6F9E-4E8B53EC23B4}"/>
              </a:ext>
            </a:extLst>
          </p:cNvPr>
          <p:cNvSpPr>
            <a:spLocks noGrp="1"/>
          </p:cNvSpPr>
          <p:nvPr>
            <p:ph idx="1"/>
          </p:nvPr>
        </p:nvSpPr>
        <p:spPr>
          <a:xfrm>
            <a:off x="1045028" y="3017522"/>
            <a:ext cx="9941319" cy="3124658"/>
          </a:xfrm>
        </p:spPr>
        <p:txBody>
          <a:bodyPr anchor="ctr">
            <a:normAutofit/>
          </a:bodyPr>
          <a:lstStyle/>
          <a:p>
            <a:r>
              <a:rPr lang="en-US" sz="2400" b="0" i="0"/>
              <a:t>Failure to follow federal, state or local regulations governing human research, requirements or determinations of the IRB, or institutional policies.</a:t>
            </a:r>
          </a:p>
          <a:p>
            <a:pPr lvl="1"/>
            <a:r>
              <a:rPr lang="en-US" b="0" i="0" dirty="0"/>
              <a:t> This definition may include action of any University employee or agent, such as investigators, research staff, IRB members, IRB staff, employees, or Institutional Officials. </a:t>
            </a:r>
            <a:endParaRPr lang="en-US" dirty="0"/>
          </a:p>
          <a:p>
            <a:endParaRPr lang="en-US" sz="24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8B3A37C7-6476-CD9F-A030-B97968F66DF4}"/>
              </a:ext>
            </a:extLst>
          </p:cNvPr>
          <p:cNvSpPr>
            <a:spLocks noGrp="1"/>
          </p:cNvSpPr>
          <p:nvPr>
            <p:ph type="ftr" sz="quarter" idx="11"/>
          </p:nvPr>
        </p:nvSpPr>
        <p:spPr>
          <a:xfrm>
            <a:off x="4038600" y="6492240"/>
            <a:ext cx="4114800" cy="365125"/>
          </a:xfrm>
        </p:spPr>
        <p:txBody>
          <a:bodyPr>
            <a:normAutofit/>
          </a:bodyPr>
          <a:lstStyle/>
          <a:p>
            <a:pPr>
              <a:spcAft>
                <a:spcPts val="600"/>
              </a:spcAft>
            </a:pPr>
            <a:r>
              <a:rPr lang="en-US" dirty="0"/>
              <a:t>USC HRPP Policy 18.8</a:t>
            </a:r>
            <a:endParaRPr lang="en-US"/>
          </a:p>
        </p:txBody>
      </p:sp>
    </p:spTree>
    <p:extLst>
      <p:ext uri="{BB962C8B-B14F-4D97-AF65-F5344CB8AC3E}">
        <p14:creationId xmlns:p14="http://schemas.microsoft.com/office/powerpoint/2010/main" val="174418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1A465F-317F-1D15-CF92-F7DAD9DE8798}"/>
              </a:ext>
            </a:extLst>
          </p:cNvPr>
          <p:cNvSpPr>
            <a:spLocks noGrp="1"/>
          </p:cNvSpPr>
          <p:nvPr>
            <p:ph type="title"/>
          </p:nvPr>
        </p:nvSpPr>
        <p:spPr>
          <a:xfrm>
            <a:off x="686834" y="1153572"/>
            <a:ext cx="3200400" cy="4461163"/>
          </a:xfrm>
        </p:spPr>
        <p:txBody>
          <a:bodyPr>
            <a:normAutofit/>
          </a:bodyPr>
          <a:lstStyle/>
          <a:p>
            <a:r>
              <a:rPr lang="en-US" sz="3400" b="1">
                <a:solidFill>
                  <a:srgbClr val="FFFFFF"/>
                </a:solidFill>
              </a:rPr>
              <a:t>Serious noncompliance </a:t>
            </a:r>
            <a:br>
              <a:rPr lang="en-US" sz="3400" b="1">
                <a:solidFill>
                  <a:srgbClr val="FFFFFF"/>
                </a:solidFill>
              </a:rPr>
            </a:br>
            <a:endParaRPr lang="en-US" sz="3400">
              <a:solidFill>
                <a:srgbClr val="FFFFFF"/>
              </a:solidFill>
            </a:endParaRP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F65D129-C0C7-1662-8908-72BC7FD7763C}"/>
              </a:ext>
            </a:extLst>
          </p:cNvPr>
          <p:cNvSpPr>
            <a:spLocks noGrp="1"/>
          </p:cNvSpPr>
          <p:nvPr>
            <p:ph idx="1"/>
          </p:nvPr>
        </p:nvSpPr>
        <p:spPr>
          <a:xfrm>
            <a:off x="4447308" y="591344"/>
            <a:ext cx="6906491" cy="5585619"/>
          </a:xfrm>
        </p:spPr>
        <p:txBody>
          <a:bodyPr anchor="ctr">
            <a:normAutofit/>
          </a:bodyPr>
          <a:lstStyle/>
          <a:p>
            <a:r>
              <a:rPr lang="en-US" b="0" i="0"/>
              <a:t>An action or omission by an individual (investigator, research staff, IRB member, IRB staff, employee, or Institutional Official) that any other reasonable individual would have foreseen as compromising the rights and welfare of a subject or others.</a:t>
            </a:r>
            <a:endParaRPr lang="en-US"/>
          </a:p>
          <a:p>
            <a:endParaRPr lang="en-US" dirty="0"/>
          </a:p>
        </p:txBody>
      </p:sp>
      <p:sp>
        <p:nvSpPr>
          <p:cNvPr id="5" name="Footer Placeholder 3">
            <a:extLst>
              <a:ext uri="{FF2B5EF4-FFF2-40B4-BE49-F238E27FC236}">
                <a16:creationId xmlns:a16="http://schemas.microsoft.com/office/drawing/2014/main" id="{EE0D32BF-4568-BD01-C6B1-9306CCC61D44}"/>
              </a:ext>
            </a:extLst>
          </p:cNvPr>
          <p:cNvSpPr>
            <a:spLocks noGrp="1"/>
          </p:cNvSpPr>
          <p:nvPr>
            <p:ph type="ftr" sz="quarter" idx="11"/>
          </p:nvPr>
        </p:nvSpPr>
        <p:spPr>
          <a:xfrm>
            <a:off x="4038600" y="6356350"/>
            <a:ext cx="5251174" cy="365125"/>
          </a:xfrm>
        </p:spPr>
        <p:txBody>
          <a:bodyPr>
            <a:normAutofit/>
          </a:bodyPr>
          <a:lstStyle/>
          <a:p>
            <a:pPr>
              <a:spcAft>
                <a:spcPts val="600"/>
              </a:spcAft>
            </a:pPr>
            <a:r>
              <a:rPr lang="en-US" dirty="0"/>
              <a:t>USC HRPP Policy 18.8</a:t>
            </a:r>
            <a:endParaRPr lang="en-US"/>
          </a:p>
        </p:txBody>
      </p:sp>
    </p:spTree>
    <p:extLst>
      <p:ext uri="{BB962C8B-B14F-4D97-AF65-F5344CB8AC3E}">
        <p14:creationId xmlns:p14="http://schemas.microsoft.com/office/powerpoint/2010/main" val="2628403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7A4782-AD84-C3BB-2D39-52DDAE929FD4}"/>
              </a:ext>
            </a:extLst>
          </p:cNvPr>
          <p:cNvSpPr>
            <a:spLocks noGrp="1"/>
          </p:cNvSpPr>
          <p:nvPr>
            <p:ph type="title"/>
          </p:nvPr>
        </p:nvSpPr>
        <p:spPr>
          <a:xfrm>
            <a:off x="808638" y="386930"/>
            <a:ext cx="9236700" cy="1188950"/>
          </a:xfrm>
        </p:spPr>
        <p:txBody>
          <a:bodyPr anchor="b">
            <a:normAutofit/>
          </a:bodyPr>
          <a:lstStyle/>
          <a:p>
            <a:r>
              <a:rPr lang="en-US" sz="3800" b="1" i="0"/>
              <a:t>Continuing noncompliance </a:t>
            </a:r>
            <a:br>
              <a:rPr lang="en-US" sz="3800" b="1" i="0"/>
            </a:br>
            <a:endParaRPr lang="en-US" sz="3800"/>
          </a:p>
        </p:txBody>
      </p:sp>
      <p:grpSp>
        <p:nvGrpSpPr>
          <p:cNvPr id="33" name="Group 3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8" name="Rectangle 27">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171F2B3-E6C7-3D29-C68C-2C0DF242E4DC}"/>
              </a:ext>
            </a:extLst>
          </p:cNvPr>
          <p:cNvSpPr>
            <a:spLocks noGrp="1"/>
          </p:cNvSpPr>
          <p:nvPr>
            <p:ph idx="1"/>
          </p:nvPr>
        </p:nvSpPr>
        <p:spPr>
          <a:xfrm>
            <a:off x="793660" y="2599509"/>
            <a:ext cx="10143668" cy="3435531"/>
          </a:xfrm>
        </p:spPr>
        <p:txBody>
          <a:bodyPr anchor="ctr">
            <a:normAutofit/>
          </a:bodyPr>
          <a:lstStyle/>
          <a:p>
            <a:pPr marL="0" indent="0">
              <a:buNone/>
            </a:pPr>
            <a:r>
              <a:rPr lang="en-US" sz="2200" b="0" i="0" dirty="0"/>
              <a:t>A pattern of repeated actions or omissions by an individual (investigator, research staff, IRB member, IRB staff, employee, or Institutional Official) that</a:t>
            </a:r>
          </a:p>
          <a:p>
            <a:pPr marL="914400" lvl="1" indent="-457200">
              <a:buFont typeface="+mj-lt"/>
              <a:buAutoNum type="arabicPeriod"/>
            </a:pPr>
            <a:r>
              <a:rPr lang="en-US" sz="2200" b="0" i="0" dirty="0"/>
              <a:t>indicates a pattern of deficiency in the ability or willingness of an individual to comply with federal regulations, USC HRPP policy, or determinations or requirements of the USC HRPP; </a:t>
            </a:r>
          </a:p>
          <a:p>
            <a:pPr marL="914400" lvl="1" indent="-457200">
              <a:buFont typeface="+mj-lt"/>
              <a:buAutoNum type="arabicPeriod"/>
            </a:pPr>
            <a:r>
              <a:rPr lang="en-US" sz="2200" b="0" i="0" dirty="0"/>
              <a:t>if allowed to continue could reasonably be expected to develop into serious noncompliance; or</a:t>
            </a:r>
          </a:p>
          <a:p>
            <a:pPr marL="914400" lvl="1" indent="-457200">
              <a:buFont typeface="+mj-lt"/>
              <a:buAutoNum type="arabicPeriod"/>
            </a:pPr>
            <a:r>
              <a:rPr lang="en-US" sz="2200" b="0" i="0" dirty="0"/>
              <a:t>recurs after a report of the activity has been evaluated and corrective action has been mandated.</a:t>
            </a:r>
            <a:endParaRPr lang="en-US" sz="2200" dirty="0"/>
          </a:p>
          <a:p>
            <a:endParaRPr lang="en-US" sz="2200" dirty="0"/>
          </a:p>
        </p:txBody>
      </p:sp>
      <p:sp>
        <p:nvSpPr>
          <p:cNvPr id="6" name="Footer Placeholder 3">
            <a:extLst>
              <a:ext uri="{FF2B5EF4-FFF2-40B4-BE49-F238E27FC236}">
                <a16:creationId xmlns:a16="http://schemas.microsoft.com/office/drawing/2014/main" id="{2376DB84-BB04-CD5E-5D72-B6E8F00018EA}"/>
              </a:ext>
            </a:extLst>
          </p:cNvPr>
          <p:cNvSpPr>
            <a:spLocks noGrp="1"/>
          </p:cNvSpPr>
          <p:nvPr>
            <p:ph type="ftr" sz="quarter" idx="11"/>
          </p:nvPr>
        </p:nvSpPr>
        <p:spPr>
          <a:xfrm>
            <a:off x="4038600" y="6492240"/>
            <a:ext cx="4114800" cy="365125"/>
          </a:xfrm>
        </p:spPr>
        <p:txBody>
          <a:bodyPr>
            <a:normAutofit/>
          </a:bodyPr>
          <a:lstStyle/>
          <a:p>
            <a:pPr>
              <a:spcAft>
                <a:spcPts val="600"/>
              </a:spcAft>
            </a:pPr>
            <a:r>
              <a:rPr lang="en-US" dirty="0"/>
              <a:t>USC HRPP Policy 18.8</a:t>
            </a:r>
            <a:endParaRPr lang="en-US"/>
          </a:p>
        </p:txBody>
      </p:sp>
    </p:spTree>
    <p:extLst>
      <p:ext uri="{BB962C8B-B14F-4D97-AF65-F5344CB8AC3E}">
        <p14:creationId xmlns:p14="http://schemas.microsoft.com/office/powerpoint/2010/main" val="279143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15D32-F4D3-D886-070D-32CBDD46C85C}"/>
              </a:ext>
            </a:extLst>
          </p:cNvPr>
          <p:cNvSpPr>
            <a:spLocks noGrp="1"/>
          </p:cNvSpPr>
          <p:nvPr>
            <p:ph type="title"/>
          </p:nvPr>
        </p:nvSpPr>
        <p:spPr/>
        <p:txBody>
          <a:bodyPr>
            <a:normAutofit fontScale="90000"/>
          </a:bodyPr>
          <a:lstStyle/>
          <a:p>
            <a:r>
              <a:rPr lang="en-US" dirty="0">
                <a:solidFill>
                  <a:srgbClr val="00009A"/>
                </a:solidFill>
                <a:latin typeface="Helvetica" pitchFamily="2" charset="0"/>
              </a:rPr>
              <a:t>N</a:t>
            </a:r>
            <a:r>
              <a:rPr lang="en-US" dirty="0">
                <a:solidFill>
                  <a:srgbClr val="00009A"/>
                </a:solidFill>
                <a:effectLst/>
                <a:latin typeface="Helvetica" pitchFamily="2" charset="0"/>
              </a:rPr>
              <a:t>oncompliance is not limited to conduct of the research;</a:t>
            </a:r>
            <a:br>
              <a:rPr lang="en-US" dirty="0">
                <a:solidFill>
                  <a:srgbClr val="00009A"/>
                </a:solidFill>
                <a:effectLst/>
                <a:latin typeface="Helvetica" pitchFamily="2" charset="0"/>
              </a:rPr>
            </a:br>
            <a:r>
              <a:rPr lang="en-US" dirty="0">
                <a:solidFill>
                  <a:srgbClr val="00009A"/>
                </a:solidFill>
                <a:effectLst/>
                <a:latin typeface="Helvetica" pitchFamily="2" charset="0"/>
              </a:rPr>
              <a:t>noncompliance may also occur at the level of the IRB</a:t>
            </a:r>
          </a:p>
        </p:txBody>
      </p:sp>
    </p:spTree>
    <p:extLst>
      <p:ext uri="{BB962C8B-B14F-4D97-AF65-F5344CB8AC3E}">
        <p14:creationId xmlns:p14="http://schemas.microsoft.com/office/powerpoint/2010/main" val="2606061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1481</TotalTime>
  <Words>1654</Words>
  <Application>Microsoft Macintosh PowerPoint</Application>
  <PresentationFormat>Widescreen</PresentationFormat>
  <Paragraphs>130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Aptos</vt:lpstr>
      <vt:lpstr>Aptos Display</vt:lpstr>
      <vt:lpstr>Arial</vt:lpstr>
      <vt:lpstr>Arial Black</vt:lpstr>
      <vt:lpstr>Helvetica</vt:lpstr>
      <vt:lpstr>Office Theme</vt:lpstr>
      <vt:lpstr>Protocol Deviations, Violations, Variances, Exceptions and Noncompliance:   A foundation for making informed decisions </vt:lpstr>
      <vt:lpstr>Goal: To help IRB members make an informed decision about noncompliance within a protocol</vt:lpstr>
      <vt:lpstr>Reporting is Required </vt:lpstr>
      <vt:lpstr>What gets reported?</vt:lpstr>
      <vt:lpstr>Unanticipated Problems (UP’s) OHRP consider UP’s to include any incident, experience or outcome that meet all these criteria:</vt:lpstr>
      <vt:lpstr>Noncompliance </vt:lpstr>
      <vt:lpstr>Serious noncompliance  </vt:lpstr>
      <vt:lpstr>Continuing noncompliance  </vt:lpstr>
      <vt:lpstr>Noncompliance is not limited to conduct of the research; noncompliance may also occur at the level of the IRB</vt:lpstr>
      <vt:lpstr>Examples</vt:lpstr>
      <vt:lpstr>IRB Noncompliance</vt:lpstr>
      <vt:lpstr>Suspension</vt:lpstr>
      <vt:lpstr>Termination </vt:lpstr>
      <vt:lpstr>Reporting process when OHRP/FDA must be notified as identified from PAM</vt:lpstr>
      <vt:lpstr>What happens as a result of committee discussion?</vt:lpstr>
      <vt:lpstr>PowerPoint Presentation</vt:lpstr>
      <vt:lpstr>What happens after committee discussion?</vt:lpstr>
      <vt:lpstr>Assume all studies are federally funded and expedited or full board</vt:lpstr>
      <vt:lpstr>Fictive Scenario 1:  1 of 3</vt:lpstr>
      <vt:lpstr>Continued 1:  2 of 3</vt:lpstr>
      <vt:lpstr>Continued 1:  3 of 3</vt:lpstr>
      <vt:lpstr>Fictive Case 2</vt:lpstr>
      <vt:lpstr>Fictive Case study 3</vt:lpstr>
      <vt:lpstr>Fictive Case Study 4</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 Deviations, Violations, Variances, Exceptions and Noncompliance:   A foundation for making informed decisions </dc:title>
  <dc:creator>Heather Miller</dc:creator>
  <cp:lastModifiedBy>Heather Miller</cp:lastModifiedBy>
  <cp:revision>3</cp:revision>
  <dcterms:created xsi:type="dcterms:W3CDTF">2024-02-08T18:17:50Z</dcterms:created>
  <dcterms:modified xsi:type="dcterms:W3CDTF">2024-02-09T18:59:34Z</dcterms:modified>
</cp:coreProperties>
</file>