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6"/>
  </p:notesMasterIdLst>
  <p:sldIdLst>
    <p:sldId id="3825" r:id="rId5"/>
    <p:sldId id="3826" r:id="rId6"/>
    <p:sldId id="3828" r:id="rId7"/>
    <p:sldId id="3839" r:id="rId8"/>
    <p:sldId id="3846" r:id="rId9"/>
    <p:sldId id="3840" r:id="rId10"/>
    <p:sldId id="3855" r:id="rId11"/>
    <p:sldId id="3835" r:id="rId12"/>
    <p:sldId id="3791" r:id="rId13"/>
    <p:sldId id="3852" r:id="rId14"/>
    <p:sldId id="3853" r:id="rId15"/>
    <p:sldId id="3856" r:id="rId16"/>
    <p:sldId id="3792" r:id="rId17"/>
    <p:sldId id="3847" r:id="rId18"/>
    <p:sldId id="3851" r:id="rId19"/>
    <p:sldId id="3836" r:id="rId20"/>
    <p:sldId id="3843" r:id="rId21"/>
    <p:sldId id="3837" r:id="rId22"/>
    <p:sldId id="3830" r:id="rId23"/>
    <p:sldId id="3838" r:id="rId24"/>
    <p:sldId id="38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4274F00-92A2-F58F-CE8D-7F9D5D9AFCD5}" name="Heather Miller" initials="" userId="S::hmiller8@usc.edu::503c5667-0feb-47ac-abae-7a333fe7e3b6" providerId="AD"/>
  <p188:author id="{3B3A76C1-F7DD-B9FA-8495-F7DC647C9B75}" name="Michelle Burgett-Moreno" initials="MB" userId="S::burgettm@Provost.usc.edu::8d463f31-045f-4d33-9885-217581e82cdf" providerId="AD"/>
  <p188:author id="{D1BDCCCA-5AB8-A684-1D13-1E20E27180F2}" name="Janet Morris" initials="JM" userId="S::janetmor@provost.usc.edu::35b41907-dba2-42dc-ace0-a697bf8e0e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6" autoAdjust="0"/>
    <p:restoredTop sz="94684"/>
  </p:normalViewPr>
  <p:slideViewPr>
    <p:cSldViewPr snapToGrid="0">
      <p:cViewPr varScale="1">
        <p:scale>
          <a:sx n="90" d="100"/>
          <a:sy n="90" d="100"/>
        </p:scale>
        <p:origin x="84" y="648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Summarize the study: Why, who, what, and where. </a:t>
          </a:r>
          <a:endParaRPr lang="en-US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Summarize the proposed changes. </a:t>
          </a:r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Describe whether the risks/benefits have changed.</a:t>
          </a:r>
        </a:p>
        <a:p>
          <a:endParaRPr lang="en-US" dirty="0"/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DE16CBB4-D3F4-44AD-8379-3A5D78B889D5}">
      <dgm:prSet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Are changes needed to the consent?</a:t>
          </a:r>
          <a:endParaRPr lang="en-US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F7B81412-5EAE-488C-9259-0FA0EB0F090B}">
      <dgm:prSet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What are the regulatory determinations? Do you recommend approval? </a:t>
          </a:r>
          <a:endParaRPr lang="en-US" dirty="0"/>
        </a:p>
      </dgm:t>
    </dgm:pt>
    <dgm:pt modelId="{C9E63F01-62A4-4331-A67D-7FE563CE9D07}" type="parTrans" cxnId="{AD7281BE-8A99-43C0-9016-4082EB985BF2}">
      <dgm:prSet/>
      <dgm:spPr/>
      <dgm:t>
        <a:bodyPr/>
        <a:lstStyle/>
        <a:p>
          <a:endParaRPr lang="en-US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/>
            <a:t>5</a:t>
          </a:r>
          <a:endParaRPr lang="en-US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 custLinFactNeighborX="-1939" custLinFactNeighborY="346"/>
      <dgm:spPr/>
    </dgm:pt>
    <dgm:pt modelId="{9C3A7F13-9585-42DF-AD32-B56F82B123C8}" type="pres">
      <dgm:prSet presAssocID="{C54063C4-24CD-4834-9424-53756AE38C6B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0" y="52634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u="none" kern="1200" dirty="0"/>
            <a:t>Summarize the study: Why, who, what, and where. </a:t>
          </a:r>
          <a:endParaRPr lang="en-US" sz="1300" kern="1200" dirty="0"/>
        </a:p>
      </dsp:txBody>
      <dsp:txXfrm>
        <a:off x="0" y="153010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50649" y="781349"/>
          <a:ext cx="792445" cy="7924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  <a:endParaRPr lang="en-US" sz="3800" kern="1200" dirty="0"/>
        </a:p>
      </dsp:txBody>
      <dsp:txXfrm>
        <a:off x="666700" y="897400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Summarize the proposed changes. </a:t>
          </a:r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  <a:endParaRPr lang="en-US" sz="3800" kern="1200" dirty="0"/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Describe whether the risks/benefits have changed.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  <a:endParaRPr lang="en-US" sz="3800" kern="1200" dirty="0"/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29845" y="51720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u="none" kern="1200" dirty="0"/>
            <a:t>Are changes needed to the consent?</a:t>
          </a:r>
          <a:endParaRPr lang="en-US" sz="1300" kern="1200" dirty="0"/>
        </a:p>
      </dsp:txBody>
      <dsp:txXfrm>
        <a:off x="6229845" y="152096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u="none" kern="1200" dirty="0"/>
            <a:t>What are the regulatory determinations? Do you recommend approval? </a:t>
          </a:r>
          <a:endParaRPr lang="en-US" sz="1300" kern="1200" dirty="0"/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  <a:endParaRPr lang="en-US" sz="3800" kern="1200" dirty="0"/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3/15/2024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5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788" y="2547991"/>
            <a:ext cx="6672243" cy="258179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IRB Member Education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for Social Behavioral Full Board Members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Amendment</a:t>
            </a:r>
            <a:endParaRPr lang="en-US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1331C-8854-34C6-4FC6-97BBB3348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1308" y="5537770"/>
            <a:ext cx="7514724" cy="680149"/>
          </a:xfrm>
        </p:spPr>
        <p:txBody>
          <a:bodyPr>
            <a:normAutofit/>
          </a:bodyPr>
          <a:lstStyle/>
          <a:p>
            <a:r>
              <a:rPr lang="en-US" sz="2000" dirty="0"/>
              <a:t>This slide deck includes audio which can be accessed in “presentation mode” or by clicking on the speaker icon</a:t>
            </a:r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8296684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– Amendment Page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E8F852-23FF-AE15-C79B-E4EEBBD8C870}"/>
              </a:ext>
            </a:extLst>
          </p:cNvPr>
          <p:cNvGrpSpPr/>
          <p:nvPr/>
        </p:nvGrpSpPr>
        <p:grpSpPr>
          <a:xfrm>
            <a:off x="2029129" y="1630523"/>
            <a:ext cx="8133741" cy="4785993"/>
            <a:chOff x="1838162" y="1368921"/>
            <a:chExt cx="8133741" cy="4785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845B92-42F4-0C0D-7C34-93247F18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8162" y="1368921"/>
              <a:ext cx="8133741" cy="47859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A1364D-5BF0-AB5A-60F5-1F1A21416B31}"/>
                </a:ext>
              </a:extLst>
            </p:cNvPr>
            <p:cNvSpPr/>
            <p:nvPr/>
          </p:nvSpPr>
          <p:spPr>
            <a:xfrm>
              <a:off x="3455463" y="2686061"/>
              <a:ext cx="6417586" cy="1132177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01972D-C76A-9E0E-5D9E-750A927C3ADC}"/>
                </a:ext>
              </a:extLst>
            </p:cNvPr>
            <p:cNvSpPr/>
            <p:nvPr/>
          </p:nvSpPr>
          <p:spPr>
            <a:xfrm>
              <a:off x="1838162" y="2162433"/>
              <a:ext cx="1399308" cy="23600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E9BEE6-3A6D-9020-FC4B-C57BCE2C4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467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201C8-4261-4F6C-E544-409AC864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34" y="1356205"/>
            <a:ext cx="3753374" cy="29531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91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7"/>
    </mc:Choice>
    <mc:Fallback xmlns="">
      <p:transition spd="slow" advTm="2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7" y="365125"/>
            <a:ext cx="9605719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– Amendment – View Differences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818FF-B9D0-6A10-EAA3-431745BA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100" y="1402062"/>
            <a:ext cx="7524132" cy="524291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52E83-DEAC-57F8-1B9E-BB1F9B09553F}"/>
              </a:ext>
            </a:extLst>
          </p:cNvPr>
          <p:cNvSpPr/>
          <p:nvPr/>
        </p:nvSpPr>
        <p:spPr>
          <a:xfrm>
            <a:off x="3644326" y="3593926"/>
            <a:ext cx="2175706" cy="304096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3A799-6FB0-46C3-4ED8-D42EEC1CEA55}"/>
              </a:ext>
            </a:extLst>
          </p:cNvPr>
          <p:cNvSpPr/>
          <p:nvPr/>
        </p:nvSpPr>
        <p:spPr>
          <a:xfrm>
            <a:off x="1580100" y="1391979"/>
            <a:ext cx="1838978" cy="524291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10DABA9A-5AA2-1247-8DAB-7E801758450D}"/>
              </a:ext>
            </a:extLst>
          </p:cNvPr>
          <p:cNvSpPr/>
          <p:nvPr/>
        </p:nvSpPr>
        <p:spPr>
          <a:xfrm>
            <a:off x="9153978" y="2593459"/>
            <a:ext cx="1075038" cy="3651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D833FEA-154F-DF82-E34A-84806D34C352}"/>
              </a:ext>
            </a:extLst>
          </p:cNvPr>
          <p:cNvSpPr/>
          <p:nvPr/>
        </p:nvSpPr>
        <p:spPr>
          <a:xfrm>
            <a:off x="8012072" y="2998444"/>
            <a:ext cx="1075038" cy="3651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AA03A9-B54A-27BC-D916-630F6D85F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4"/>
    </mc:Choice>
    <mc:Fallback xmlns="">
      <p:transition spd="slow" advTm="3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AFEB9-1EEE-4453-8AF4-A4EFAE6F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91AA355-F451-DF04-6F88-67F4E578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7" y="365125"/>
            <a:ext cx="9605719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– Amendment – View Differences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E85271E-1961-6E0A-1AA5-2B809A1F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C4657-D62E-9D95-E9C3-97D4E0CEA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6" y="1443897"/>
            <a:ext cx="8145012" cy="3029373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5219E7B5-5AA3-6B2B-8FBC-146E61EF44C2}"/>
              </a:ext>
            </a:extLst>
          </p:cNvPr>
          <p:cNvSpPr/>
          <p:nvPr/>
        </p:nvSpPr>
        <p:spPr>
          <a:xfrm>
            <a:off x="4267932" y="3970701"/>
            <a:ext cx="1075038" cy="3651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F12CB-CB9E-09E6-618F-BD0D73573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263" y="3275382"/>
            <a:ext cx="5382376" cy="319132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7BE1E6D8-17CD-BDC7-AC48-6FE173FD0F5E}"/>
              </a:ext>
            </a:extLst>
          </p:cNvPr>
          <p:cNvSpPr/>
          <p:nvPr/>
        </p:nvSpPr>
        <p:spPr>
          <a:xfrm>
            <a:off x="9444681" y="5584408"/>
            <a:ext cx="1075038" cy="3651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C3D856-B732-74A8-E78F-E77C4040A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0259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4"/>
    </mc:Choice>
    <mc:Fallback xmlns="">
      <p:transition spd="slow" advTm="3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BCF9A-1863-9F45-835E-F16A0F6A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887" y="1473297"/>
            <a:ext cx="7658817" cy="49214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– Main Study Page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2CB362-E0C5-949C-572E-D73F1313055B}"/>
              </a:ext>
            </a:extLst>
          </p:cNvPr>
          <p:cNvSpPr/>
          <p:nvPr/>
        </p:nvSpPr>
        <p:spPr>
          <a:xfrm>
            <a:off x="3930477" y="3934047"/>
            <a:ext cx="3376390" cy="5606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E9490A-C4EE-1436-9EF3-4793678FEE16}"/>
              </a:ext>
            </a:extLst>
          </p:cNvPr>
          <p:cNvSpPr/>
          <p:nvPr/>
        </p:nvSpPr>
        <p:spPr>
          <a:xfrm>
            <a:off x="3846242" y="5358919"/>
            <a:ext cx="4383358" cy="28543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11EDE-CF2A-2488-2942-97AD025C3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5" y="1244677"/>
            <a:ext cx="3913971" cy="45724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702F0D6-DF97-57F9-94C3-9E557C1B40E4}"/>
              </a:ext>
            </a:extLst>
          </p:cNvPr>
          <p:cNvSpPr/>
          <p:nvPr/>
        </p:nvSpPr>
        <p:spPr>
          <a:xfrm rot="5400000">
            <a:off x="716172" y="1861388"/>
            <a:ext cx="1075038" cy="3651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AE884-1F1A-DA6D-0C0B-80CB05D11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295" y="5692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8"/>
    </mc:Choice>
    <mc:Fallback xmlns="">
      <p:transition spd="slow" advTm="3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62" y="377299"/>
            <a:ext cx="11395429" cy="1514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Under the Amendment Tab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112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B199B-4C13-F5C8-E7BE-3D11CE670D6F}"/>
              </a:ext>
            </a:extLst>
          </p:cNvPr>
          <p:cNvSpPr txBox="1"/>
          <p:nvPr/>
        </p:nvSpPr>
        <p:spPr>
          <a:xfrm>
            <a:off x="721585" y="5148262"/>
            <a:ext cx="10433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Check for any previous Amendments to get a more information about previous revisions to the main study since the initial approval. Some may have been minor changes approved by Expedited Review and others may have been withdrawn.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D2569-BF32-816B-4A93-A3AFA4F4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625" y="1766655"/>
            <a:ext cx="8592749" cy="33246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B2212B-416E-147D-3B9C-6C1DCFC8C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615" y="561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6"/>
    </mc:Choice>
    <mc:Fallback xmlns="">
      <p:transition spd="slow" advTm="3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62" y="798703"/>
            <a:ext cx="10761476" cy="1225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Under the Reportable Events Tab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112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421D3-5E1A-C834-8B82-AA76D4E48021}"/>
              </a:ext>
            </a:extLst>
          </p:cNvPr>
          <p:cNvSpPr txBox="1"/>
          <p:nvPr/>
        </p:nvSpPr>
        <p:spPr>
          <a:xfrm>
            <a:off x="977520" y="3966117"/>
            <a:ext cx="1023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When considering if the changes may impact risks/benefits, consider if there have been any reportable events submitted.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ADD03-6C36-586C-5540-9F2CABA94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78" y="2290491"/>
            <a:ext cx="8735644" cy="14480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4FD9E1-285F-982F-E815-8D8FCFE32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880" y="561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6"/>
    </mc:Choice>
    <mc:Fallback xmlns="">
      <p:transition spd="slow" advTm="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to include in your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37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C6405-9D6C-48F5-9EFB-4CF1F319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5" y="367075"/>
            <a:ext cx="573862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Drafting your review (about 10-15 minutes)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3A3A9-5E96-4CDD-A971-9C272EFD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4" y="1787609"/>
            <a:ext cx="6094227" cy="453072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b="0" i="0" dirty="0">
                <a:effectLst/>
              </a:rPr>
              <a:t>1. Brief summary of study. Why are they doing the study, who are the participants, and what are they doing.</a:t>
            </a:r>
          </a:p>
          <a:p>
            <a:br>
              <a:rPr lang="en-US" sz="1600" b="0" i="0" dirty="0">
                <a:effectLst/>
              </a:rPr>
            </a:br>
            <a:r>
              <a:rPr lang="en-US" sz="1600" b="0" i="0" dirty="0">
                <a:effectLst/>
              </a:rPr>
              <a:t>2</a:t>
            </a:r>
            <a:r>
              <a:rPr lang="en-US" sz="1600" dirty="0"/>
              <a:t>. Summarize what is changing in the current amendment.</a:t>
            </a:r>
          </a:p>
          <a:p>
            <a:pPr marL="742950" lvl="1"/>
            <a:r>
              <a:rPr lang="en-US" sz="1600" dirty="0"/>
              <a:t>Change in participant inclusion/exclusion criteria?</a:t>
            </a:r>
          </a:p>
          <a:p>
            <a:pPr marL="742950" lvl="1"/>
            <a:r>
              <a:rPr lang="en-US" sz="1600" dirty="0"/>
              <a:t>Changes to procedures or treatments?</a:t>
            </a:r>
          </a:p>
          <a:p>
            <a:pPr marL="457200" lvl="1"/>
            <a:endParaRPr lang="en-US" sz="1600" dirty="0"/>
          </a:p>
          <a:p>
            <a:r>
              <a:rPr lang="en-US" sz="1600" b="0" i="0" dirty="0">
                <a:effectLst/>
              </a:rPr>
              <a:t>3. Do the proposed changes affect the risks/benefits?</a:t>
            </a:r>
          </a:p>
          <a:p>
            <a:pPr marL="742950" lvl="1"/>
            <a:r>
              <a:rPr lang="en-US" sz="1600" b="0" i="0" dirty="0">
                <a:effectLst/>
              </a:rPr>
              <a:t>Does the study still meet the approval criteria?</a:t>
            </a:r>
          </a:p>
          <a:p>
            <a:pPr marL="514350" lvl="1"/>
            <a:endParaRPr lang="en-US" sz="1600" b="0" i="0" dirty="0">
              <a:effectLst/>
            </a:endParaRPr>
          </a:p>
          <a:p>
            <a:r>
              <a:rPr lang="en-US" sz="1600" dirty="0"/>
              <a:t>4. </a:t>
            </a:r>
            <a:r>
              <a:rPr lang="en-US" sz="1600" b="0" i="0" dirty="0">
                <a:effectLst/>
              </a:rPr>
              <a:t>Are there any changes needed to the consent form(s)?</a:t>
            </a:r>
          </a:p>
          <a:p>
            <a:pPr marL="742950" lvl="1"/>
            <a:r>
              <a:rPr lang="en-US" sz="1600" b="0" i="0" dirty="0">
                <a:effectLst/>
              </a:rPr>
              <a:t>Does the ICF need to be updated to reflect new risks? Should previously enrolled participants be re-consented?</a:t>
            </a:r>
          </a:p>
          <a:p>
            <a:pPr marL="742950" lvl="1"/>
            <a:r>
              <a:rPr lang="en-US" sz="1600" dirty="0"/>
              <a:t>Does the study team need to update participant facing materials (ICF/recruitment/surveys) because of non-English speaking participants?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/>
            <a:endParaRPr lang="en-US" sz="1600" b="0" i="0" dirty="0">
              <a:effectLst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4F41A2-6600-1AFB-5072-E0E2D2163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8" name="Arc 3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 descr="Telemedicine with four doctors">
            <a:extLst>
              <a:ext uri="{FF2B5EF4-FFF2-40B4-BE49-F238E27FC236}">
                <a16:creationId xmlns:a16="http://schemas.microsoft.com/office/drawing/2014/main" id="{BB00A97C-4C32-42DA-9838-F3D341AB0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r="21904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783AB4-0F2A-D721-12CC-10A27E408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6989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9"/>
    </mc:Choice>
    <mc:Fallback xmlns="">
      <p:transition spd="slow" advTm="3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to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3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Board Meeting - The players</a:t>
            </a:r>
          </a:p>
        </p:txBody>
      </p:sp>
      <p:grpSp>
        <p:nvGrpSpPr>
          <p:cNvPr id="3" name="Group 2" descr="Team Smart Art Graphic&#10;">
            <a:extLst>
              <a:ext uri="{FF2B5EF4-FFF2-40B4-BE49-F238E27FC236}">
                <a16:creationId xmlns:a16="http://schemas.microsoft.com/office/drawing/2014/main" id="{B98AC140-FA3C-CADD-6B25-21180C46E372}"/>
              </a:ext>
            </a:extLst>
          </p:cNvPr>
          <p:cNvGrpSpPr/>
          <p:nvPr/>
        </p:nvGrpSpPr>
        <p:grpSpPr>
          <a:xfrm>
            <a:off x="404894" y="1985194"/>
            <a:ext cx="11400009" cy="3686130"/>
            <a:chOff x="404894" y="1985194"/>
            <a:chExt cx="11400009" cy="3686130"/>
          </a:xfrm>
        </p:grpSpPr>
        <p:sp>
          <p:nvSpPr>
            <p:cNvPr id="4" name="Oval 3" descr="Man by the water">
              <a:extLst>
                <a:ext uri="{FF2B5EF4-FFF2-40B4-BE49-F238E27FC236}">
                  <a16:creationId xmlns:a16="http://schemas.microsoft.com/office/drawing/2014/main" id="{D516B639-FCB2-3FD6-E9B2-2D60723F224B}"/>
                </a:ext>
              </a:extLst>
            </p:cNvPr>
            <p:cNvSpPr/>
            <p:nvPr/>
          </p:nvSpPr>
          <p:spPr>
            <a:xfrm>
              <a:off x="1759532" y="1985194"/>
              <a:ext cx="1828799" cy="182879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47105" t="1053" r="-2895" b="-1053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25F634D-0104-12B6-1184-0FFCE0B95B62}"/>
                </a:ext>
              </a:extLst>
            </p:cNvPr>
            <p:cNvSpPr/>
            <p:nvPr/>
          </p:nvSpPr>
          <p:spPr>
            <a:xfrm>
              <a:off x="1442347" y="4279656"/>
              <a:ext cx="2516752" cy="1325562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ysClr val="windowText" lastClr="000000"/>
                  </a:solidFill>
                </a:rPr>
                <a:t>The Chair</a:t>
              </a:r>
              <a:br>
                <a:rPr lang="en-US" sz="1600" kern="1200" dirty="0">
                  <a:solidFill>
                    <a:sysClr val="windowText" lastClr="000000"/>
                  </a:solidFill>
                </a:rPr>
              </a:br>
              <a:r>
                <a:rPr lang="en-US" sz="1600" b="0" kern="1200" dirty="0">
                  <a:solidFill>
                    <a:sysClr val="windowText" lastClr="000000"/>
                  </a:solidFill>
                  <a:latin typeface="+mn-lt"/>
                </a:rPr>
                <a:t>Introduces each agenda item and maintains the flow of the meeting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6EA473-9F0D-B6DB-A209-023D00F8750B}"/>
                </a:ext>
              </a:extLst>
            </p:cNvPr>
            <p:cNvSpPr/>
            <p:nvPr/>
          </p:nvSpPr>
          <p:spPr>
            <a:xfrm>
              <a:off x="404894" y="4885537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val 8" descr="Woman in glasses looking to side and smiling">
              <a:extLst>
                <a:ext uri="{FF2B5EF4-FFF2-40B4-BE49-F238E27FC236}">
                  <a16:creationId xmlns:a16="http://schemas.microsoft.com/office/drawing/2014/main" id="{2623E876-0216-C314-241E-09410F14EBB7}"/>
                </a:ext>
              </a:extLst>
            </p:cNvPr>
            <p:cNvSpPr/>
            <p:nvPr/>
          </p:nvSpPr>
          <p:spPr>
            <a:xfrm>
              <a:off x="4870721" y="1985194"/>
              <a:ext cx="1828799" cy="1828799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-486521"/>
                <a:satOff val="-4245"/>
                <a:lumOff val="-549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B080B2-C5CA-9690-FA21-1581F96D66E8}"/>
                </a:ext>
              </a:extLst>
            </p:cNvPr>
            <p:cNvSpPr/>
            <p:nvPr/>
          </p:nvSpPr>
          <p:spPr>
            <a:xfrm>
              <a:off x="4437270" y="4238934"/>
              <a:ext cx="2891892" cy="1293206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chemeClr val="tx1"/>
                  </a:solidFill>
                </a:rPr>
                <a:t>Primary Reviewer</a:t>
              </a:r>
              <a:br>
                <a:rPr lang="en-US" sz="1600" kern="1200" dirty="0">
                  <a:solidFill>
                    <a:schemeClr val="tx1"/>
                  </a:solidFill>
                </a:rPr>
              </a:br>
              <a:r>
                <a:rPr lang="en-US" sz="1600" b="0" kern="1200" dirty="0">
                  <a:solidFill>
                    <a:schemeClr val="tx1"/>
                  </a:solidFill>
                  <a:latin typeface="+mn-lt"/>
                </a:rPr>
                <a:t>Provides overall summary of the study and proposed changes, risk assessment, and review recommendation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3129F6-1CFB-1313-5244-3C96F6E52FE4}"/>
                </a:ext>
              </a:extLst>
            </p:cNvPr>
            <p:cNvSpPr/>
            <p:nvPr/>
          </p:nvSpPr>
          <p:spPr>
            <a:xfrm>
              <a:off x="3362079" y="4885537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96D3F-FA56-1C2A-815A-206C3B5335DB}"/>
                </a:ext>
              </a:extLst>
            </p:cNvPr>
            <p:cNvSpPr/>
            <p:nvPr/>
          </p:nvSpPr>
          <p:spPr>
            <a:xfrm>
              <a:off x="6674151" y="3744063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 descr="headshot of team member">
              <a:extLst>
                <a:ext uri="{FF2B5EF4-FFF2-40B4-BE49-F238E27FC236}">
                  <a16:creationId xmlns:a16="http://schemas.microsoft.com/office/drawing/2014/main" id="{F72AF1B2-3A1A-FC4F-5BF5-718A0018A2D7}"/>
                </a:ext>
              </a:extLst>
            </p:cNvPr>
            <p:cNvSpPr/>
            <p:nvPr/>
          </p:nvSpPr>
          <p:spPr>
            <a:xfrm>
              <a:off x="8003388" y="1985194"/>
              <a:ext cx="1828799" cy="1828799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-1459563"/>
                <a:satOff val="-12734"/>
                <a:lumOff val="-164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D0D6E3-AD89-6D49-20B6-9E862B96A9C7}"/>
                </a:ext>
              </a:extLst>
            </p:cNvPr>
            <p:cNvSpPr/>
            <p:nvPr/>
          </p:nvSpPr>
          <p:spPr>
            <a:xfrm>
              <a:off x="7659373" y="4279656"/>
              <a:ext cx="2891892" cy="1391668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chemeClr val="tx1"/>
                  </a:solidFill>
                </a:rPr>
                <a:t>IRBA</a:t>
              </a:r>
              <a:br>
                <a:rPr lang="en-US" sz="1600" kern="1200" dirty="0">
                  <a:solidFill>
                    <a:schemeClr val="tx1"/>
                  </a:solidFill>
                </a:rPr>
              </a:br>
              <a:r>
                <a:rPr lang="en-US" sz="1600" b="0" kern="1200" dirty="0">
                  <a:solidFill>
                    <a:schemeClr val="tx1"/>
                  </a:solidFill>
                  <a:latin typeface="+mn-lt"/>
                </a:rPr>
                <a:t>Conducts initial review to ensure completeness, guides regulatory determinations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EF92FE-4F3F-E6DA-B886-1EDBB0C4B197}"/>
                </a:ext>
              </a:extLst>
            </p:cNvPr>
            <p:cNvSpPr/>
            <p:nvPr/>
          </p:nvSpPr>
          <p:spPr>
            <a:xfrm>
              <a:off x="9288151" y="4828866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352959-9B47-B8C1-E9F8-90A13B7CD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1135" y="5671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1"/>
    </mc:Choice>
    <mc:Fallback xmlns="">
      <p:transition spd="slow" advTm="3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Getting started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iSTAR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to include in your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Presentation to committee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CC6C0F-D03C-E718-1F00-4302A1798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3"/>
    </mc:Choice>
    <mc:Fallback xmlns="">
      <p:transition spd="slow" advTm="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your review to the board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21617"/>
              </p:ext>
            </p:extLst>
          </p:nvPr>
        </p:nvGraphicFramePr>
        <p:xfrm>
          <a:off x="996696" y="1581912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F64993-3015-BD88-BEAD-2BB94E58C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7456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3"/>
    </mc:Choice>
    <mc:Fallback xmlns="">
      <p:transition spd="slow" advTm="4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B855D-E9CC-4FF8-AD85-6CDC7B89A0DE}" type="slidenum">
              <a:rPr lang="en-US" noProof="0" smtClean="0"/>
              <a:pPr lvl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Getting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for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does it need to be completed?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if I have an emergency and/or cannot complete my review?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B4AA8D5-5996-B6A5-9896-50ACB426A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Once assigned a study, post the review by noon the day prior to the meeting. </a:t>
            </a:r>
          </a:p>
          <a:p>
            <a:r>
              <a:rPr lang="en-US" dirty="0"/>
              <a:t>Posting on time gives the IRBA time to follow up on any points of clarification with the study team. </a:t>
            </a:r>
          </a:p>
          <a:p>
            <a:r>
              <a:rPr lang="en-US" dirty="0"/>
              <a:t>Posting prior to the meeting allows the other members time to review it prior to the meeting.</a:t>
            </a:r>
          </a:p>
          <a:p>
            <a:r>
              <a:rPr lang="en-US" dirty="0"/>
              <a:t>The staff will try to only assign reviews to you when you indicated you will attend.</a:t>
            </a:r>
          </a:p>
          <a:p>
            <a:r>
              <a:rPr lang="en-US" dirty="0"/>
              <a:t>You may be assigned a review for a meeting that you are not available to attend.</a:t>
            </a:r>
          </a:p>
          <a:p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F642CA3-4610-0B77-7B6A-4C0C6BD77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If you are assigned as a reviewer, you are expected to complete the review unless extenuating circumstances make it impossible (e.g., work or family emergency). </a:t>
            </a:r>
          </a:p>
          <a:p>
            <a:r>
              <a:rPr lang="en-US" sz="2400" dirty="0"/>
              <a:t>Under those circumstances, you should inform the IRB analyst as soon as possible so the study can be assigned to another reviewer.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519FA8-F133-2660-1EFE-F0BAAC889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412" y="558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B720-9849-5CF2-AF9C-6E2EE1BF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Reviews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42BC7AE-B2FA-E8E2-1622-A46C1749AF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842717"/>
              </p:ext>
            </p:extLst>
          </p:nvPr>
        </p:nvGraphicFramePr>
        <p:xfrm>
          <a:off x="864076" y="1690687"/>
          <a:ext cx="10463847" cy="4883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582">
                  <a:extLst>
                    <a:ext uri="{9D8B030D-6E8A-4147-A177-3AD203B41FA5}">
                      <a16:colId xmlns:a16="http://schemas.microsoft.com/office/drawing/2014/main" val="2225485230"/>
                    </a:ext>
                  </a:extLst>
                </a:gridCol>
                <a:gridCol w="2200001">
                  <a:extLst>
                    <a:ext uri="{9D8B030D-6E8A-4147-A177-3AD203B41FA5}">
                      <a16:colId xmlns:a16="http://schemas.microsoft.com/office/drawing/2014/main" val="2648164334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1657610494"/>
                    </a:ext>
                  </a:extLst>
                </a:gridCol>
                <a:gridCol w="3194304">
                  <a:extLst>
                    <a:ext uri="{9D8B030D-6E8A-4147-A177-3AD203B41FA5}">
                      <a16:colId xmlns:a16="http://schemas.microsoft.com/office/drawing/2014/main" val="4165915758"/>
                    </a:ext>
                  </a:extLst>
                </a:gridCol>
              </a:tblGrid>
              <a:tr h="855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How many reviewers?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How do staff assign reviews?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What should the review focus 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574145"/>
                  </a:ext>
                </a:extLst>
              </a:tr>
              <a:tr h="1045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New Study/Initial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2 Reviewers, 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is 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Based on the content of the study and reviewer specialty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Full </a:t>
                      </a:r>
                      <a:r>
                        <a:rPr lang="en-US" dirty="0" err="1"/>
                        <a:t>iSTAR</a:t>
                      </a:r>
                      <a:r>
                        <a:rPr lang="en-US" dirty="0"/>
                        <a:t> application and all materials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27742"/>
                  </a:ext>
                </a:extLst>
              </a:tr>
              <a:tr h="879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Amendment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is 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Based on reviewer specialty and/or previously reviewed the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Initial review for context and the amendment and any revised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17450"/>
                  </a:ext>
                </a:extLst>
              </a:tr>
              <a:tr h="1142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Continuing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2nd is optional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Based on reviewer specialty and/or previously reviewed the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Previous continuing reviews and any amendments or reportable events within the review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07102"/>
                  </a:ext>
                </a:extLst>
              </a:tr>
              <a:tr h="879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Reportable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2nd is 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The chair will review these in the majority of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The reportable event and any related amendments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8569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546CF-FF59-9676-4CB8-298F9448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62471F-8D09-DB9C-7AB1-0FD343ADD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0"/>
    </mc:Choice>
    <mc:Fallback xmlns="">
      <p:transition spd="slow" advTm="2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need to get started?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1586705"/>
            <a:ext cx="9399320" cy="44675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Time to commit to the review (approximately 45 minutes-1 hour)</a:t>
            </a:r>
          </a:p>
          <a:p>
            <a:r>
              <a:rPr lang="en-US" dirty="0"/>
              <a:t>Log in to </a:t>
            </a:r>
            <a:r>
              <a:rPr lang="en-US" dirty="0" err="1"/>
              <a:t>iSTAR</a:t>
            </a:r>
            <a:endParaRPr lang="en-US" dirty="0"/>
          </a:p>
          <a:p>
            <a:r>
              <a:rPr lang="en-US" dirty="0"/>
              <a:t>Review the </a:t>
            </a:r>
            <a:r>
              <a:rPr lang="en-US" dirty="0" err="1"/>
              <a:t>iSTAR</a:t>
            </a:r>
            <a:r>
              <a:rPr lang="en-US" dirty="0"/>
              <a:t> Amendment application and supplemental materials such as the protocol, consent, recruitment, etc.</a:t>
            </a:r>
          </a:p>
          <a:p>
            <a:r>
              <a:rPr lang="en-US" dirty="0"/>
              <a:t>You may need to review the following for additional context (more in future slides):</a:t>
            </a:r>
          </a:p>
          <a:p>
            <a:pPr lvl="1"/>
            <a:r>
              <a:rPr lang="en-US" dirty="0"/>
              <a:t>Main study application (what was initially approved)</a:t>
            </a:r>
          </a:p>
          <a:p>
            <a:pPr lvl="1"/>
            <a:r>
              <a:rPr lang="en-US" dirty="0"/>
              <a:t>Previous amendments (what other changes were made before now)</a:t>
            </a:r>
          </a:p>
          <a:p>
            <a:r>
              <a:rPr lang="en-US" dirty="0"/>
              <a:t>Keep notes on: </a:t>
            </a:r>
          </a:p>
          <a:p>
            <a:pPr lvl="1"/>
            <a:r>
              <a:rPr lang="en-US" dirty="0"/>
              <a:t>A brief summary of the study as it was previously approved (objectives, participants, procedures)</a:t>
            </a:r>
          </a:p>
          <a:p>
            <a:pPr lvl="1"/>
            <a:r>
              <a:rPr lang="en-US" dirty="0"/>
              <a:t>A brief summary of the changes (participants, procedures, recruitment, consent, etc.)</a:t>
            </a:r>
          </a:p>
          <a:p>
            <a:pPr lvl="1"/>
            <a:r>
              <a:rPr lang="en-US" dirty="0"/>
              <a:t>Questions for committee discussion or points of clarification for the study team</a:t>
            </a:r>
          </a:p>
          <a:p>
            <a:r>
              <a:rPr lang="en-US" dirty="0"/>
              <a:t>Review the IRBA Staff Review for questions/context</a:t>
            </a:r>
          </a:p>
          <a:p>
            <a:r>
              <a:rPr lang="en-US" dirty="0"/>
              <a:t>Contact the IRBA or the study team if there are additional questions, clarifications, or concerns.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1A7B03-DF50-48B2-DFD1-B02D2ACD8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5958" y="5900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43"/>
    </mc:Choice>
    <mc:Fallback xmlns="">
      <p:transition spd="slow" advTm="8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C45E-31C9-ADEB-09EB-97F56656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responsible? Roles clarified: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E2BE5-E4C5-D6CD-A07B-B9511A8CD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425" y="1386494"/>
            <a:ext cx="5157787" cy="823912"/>
          </a:xfrm>
        </p:spPr>
        <p:txBody>
          <a:bodyPr/>
          <a:lstStyle/>
          <a:p>
            <a:r>
              <a:rPr lang="en-US" dirty="0"/>
              <a:t>IRBA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17877-7C73-5656-0B65-C73E157B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425" y="2210406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Completeness of the application </a:t>
            </a:r>
          </a:p>
          <a:p>
            <a:r>
              <a:rPr lang="en-US" dirty="0"/>
              <a:t>Required CITI trainings are complete</a:t>
            </a:r>
          </a:p>
          <a:p>
            <a:r>
              <a:rPr lang="en-US" dirty="0"/>
              <a:t>COI is identified and addressed, as applicable</a:t>
            </a:r>
          </a:p>
          <a:p>
            <a:r>
              <a:rPr lang="en-US" dirty="0"/>
              <a:t>All required supporting materials are provided</a:t>
            </a:r>
          </a:p>
          <a:p>
            <a:r>
              <a:rPr lang="en-US" dirty="0"/>
              <a:t>Required elements are covered in the Consent </a:t>
            </a:r>
          </a:p>
          <a:p>
            <a:r>
              <a:rPr lang="en-US" dirty="0"/>
              <a:t>If HIPAA is applicable, it is either waived or the study team will get authorization</a:t>
            </a:r>
          </a:p>
          <a:p>
            <a:r>
              <a:rPr lang="en-US" dirty="0"/>
              <a:t>Recommend regulatory determinations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E23F3-13BD-5938-2456-27E9A6542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88" y="1386494"/>
            <a:ext cx="5183188" cy="823912"/>
          </a:xfrm>
        </p:spPr>
        <p:txBody>
          <a:bodyPr/>
          <a:lstStyle/>
          <a:p>
            <a:r>
              <a:rPr lang="en-US" dirty="0"/>
              <a:t>Reviewer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D379E-3300-F195-E8C5-387DF429A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4388" y="2210406"/>
            <a:ext cx="5183188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Are the supporting materials appropriate? Are they inclusive and understandable?</a:t>
            </a:r>
          </a:p>
          <a:p>
            <a:r>
              <a:rPr lang="en-US" dirty="0"/>
              <a:t>Is there adequate information to determine the risks to participants?</a:t>
            </a:r>
          </a:p>
          <a:p>
            <a:r>
              <a:rPr lang="en-US" dirty="0"/>
              <a:t>Is the consent understandable and appropriate for the population? </a:t>
            </a:r>
          </a:p>
          <a:p>
            <a:r>
              <a:rPr lang="en-US" dirty="0"/>
              <a:t>Is the recruitment inclusive and understandable?</a:t>
            </a:r>
          </a:p>
          <a:p>
            <a:r>
              <a:rPr lang="en-US" dirty="0"/>
              <a:t>What regulatory determinations might apply?</a:t>
            </a:r>
          </a:p>
          <a:p>
            <a:r>
              <a:rPr lang="en-US" dirty="0"/>
              <a:t>Do you recommend approval, approval with contingency, deferral, or disapproval?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B72A-2183-0B27-C67F-CB85268C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821DA-F856-8EF1-15E2-75B896802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8012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60"/>
    </mc:Choice>
    <mc:Fallback xmlns="">
      <p:transition spd="slow" advTm="5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7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2EB2EA-AC14-F294-3A12-206913B9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555" y="1705959"/>
            <a:ext cx="6359995" cy="44500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11070490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Member inbox – Locate your assignment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0BE9B-E967-510D-735E-218F603004C8}"/>
              </a:ext>
            </a:extLst>
          </p:cNvPr>
          <p:cNvSpPr/>
          <p:nvPr/>
        </p:nvSpPr>
        <p:spPr>
          <a:xfrm>
            <a:off x="2802777" y="1658788"/>
            <a:ext cx="1237596" cy="49930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1B525-E474-FFA8-160C-FAE68C7513F9}"/>
              </a:ext>
            </a:extLst>
          </p:cNvPr>
          <p:cNvSpPr/>
          <p:nvPr/>
        </p:nvSpPr>
        <p:spPr>
          <a:xfrm>
            <a:off x="4136064" y="5752214"/>
            <a:ext cx="5118485" cy="297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254C4E-3402-CB4A-ACBC-E1FD1A131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058" y="5593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8"/>
    </mc:Choice>
    <mc:Fallback xmlns="">
      <p:transition spd="slow" advTm="2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Shapes presentation</Template>
  <TotalTime>586</TotalTime>
  <Words>997</Words>
  <Application>Microsoft Office PowerPoint</Application>
  <PresentationFormat>Widescreen</PresentationFormat>
  <Paragraphs>124</Paragraphs>
  <Slides>21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Avenir Next LT Pro</vt:lpstr>
      <vt:lpstr>Calibri</vt:lpstr>
      <vt:lpstr>Tw Cen MT</vt:lpstr>
      <vt:lpstr>ShapesVTI</vt:lpstr>
      <vt:lpstr>IRB Member Education for Social Behavioral Full Board Members Amendment</vt:lpstr>
      <vt:lpstr>Agenda</vt:lpstr>
      <vt:lpstr>Getting Started</vt:lpstr>
      <vt:lpstr>Guidance for Assignment</vt:lpstr>
      <vt:lpstr>Types of Reviews</vt:lpstr>
      <vt:lpstr>What do I need to get started?</vt:lpstr>
      <vt:lpstr>Who is responsible? Roles clarified:</vt:lpstr>
      <vt:lpstr>iSTAR</vt:lpstr>
      <vt:lpstr>iSTAR - Member inbox – Locate your assignment</vt:lpstr>
      <vt:lpstr>iSTAR – Amendment Page</vt:lpstr>
      <vt:lpstr>iSTAR – Amendment – View Differences</vt:lpstr>
      <vt:lpstr>iSTAR – Amendment – View Differences</vt:lpstr>
      <vt:lpstr>iSTAR – Main Study Page </vt:lpstr>
      <vt:lpstr>Under the Amendment Tab</vt:lpstr>
      <vt:lpstr>Under the Reportable Events Tab</vt:lpstr>
      <vt:lpstr>What to include in your review</vt:lpstr>
      <vt:lpstr>Drafting your review (about 10-15 minutes)</vt:lpstr>
      <vt:lpstr>Presentation to committee</vt:lpstr>
      <vt:lpstr>Full Board Meeting - The players</vt:lpstr>
      <vt:lpstr>Presenting your review to the board</vt:lpstr>
      <vt:lpstr>Thank you</vt:lpstr>
    </vt:vector>
  </TitlesOfParts>
  <Company>University of Southern California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IRB Member Education Initial Review</dc:title>
  <dc:creator>Michelle Burgett-Moreno</dc:creator>
  <cp:lastModifiedBy>Michelle Burgett-Moreno</cp:lastModifiedBy>
  <cp:revision>62</cp:revision>
  <dcterms:created xsi:type="dcterms:W3CDTF">2023-10-16T23:13:31Z</dcterms:created>
  <dcterms:modified xsi:type="dcterms:W3CDTF">2024-03-15T16:13:31Z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