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  <p:sldMasterId id="2147483670" r:id="rId3"/>
    <p:sldMasterId id="2147483672" r:id="rId4"/>
  </p:sldMasterIdLst>
  <p:notesMasterIdLst>
    <p:notesMasterId r:id="rId11"/>
  </p:notesMasterIdLst>
  <p:handoutMasterIdLst>
    <p:handoutMasterId r:id="rId12"/>
  </p:handoutMasterIdLst>
  <p:sldIdLst>
    <p:sldId id="280" r:id="rId5"/>
    <p:sldId id="279" r:id="rId6"/>
    <p:sldId id="283" r:id="rId7"/>
    <p:sldId id="258" r:id="rId8"/>
    <p:sldId id="281" r:id="rId9"/>
    <p:sldId id="28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990000"/>
    <a:srgbClr val="991B1E"/>
    <a:srgbClr val="E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02"/>
    <p:restoredTop sz="96301"/>
  </p:normalViewPr>
  <p:slideViewPr>
    <p:cSldViewPr snapToGrid="0" snapToObjects="1">
      <p:cViewPr varScale="1">
        <p:scale>
          <a:sx n="124" d="100"/>
          <a:sy n="124" d="100"/>
        </p:scale>
        <p:origin x="232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276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8B22DD-6B86-151B-DF7D-ADB5C35048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024447-D59C-5196-F0A4-8060CE2BDC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F4EE0-5660-7D47-91EF-05DEC4DF0893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21BEE5-1022-5D72-990D-C565311624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9C290-C0F6-F33E-5FB1-7C95425789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880D9-C2BE-E647-8DAD-431B78B44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76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CD741-B472-3B4F-975B-29CF9513832E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0ED23-8E7F-E24E-AA89-1E56DC97B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0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AE05D-E298-BD40-AAAE-2C849714CA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648" y="3293316"/>
            <a:ext cx="5509071" cy="1508125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FFCC00"/>
                </a:solidFill>
              </a:defRPr>
            </a:lvl1pPr>
          </a:lstStyle>
          <a:p>
            <a:r>
              <a:rPr lang="en-US" dirty="0"/>
              <a:t>Title of presentation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DDFED8-F2C8-B446-BFC0-0D47CBEDB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864061"/>
            <a:ext cx="5509071" cy="100019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63B8AD-FC34-3742-B3EB-0D8B94B7AB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074" y="6176963"/>
            <a:ext cx="983152" cy="614470"/>
          </a:xfrm>
          <a:prstGeom prst="rect">
            <a:avLst/>
          </a:prstGeom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706634A-79EE-E9FC-8FB5-D788950C2B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52" y="30146"/>
            <a:ext cx="3794760" cy="133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4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Photo w/ 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0422F3-E0C5-734F-B462-D47F1B39EC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923" y="6176963"/>
            <a:ext cx="983152" cy="615453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BF3072D-6912-3845-9D6D-7DFCA4C6F6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648" y="365760"/>
            <a:ext cx="5760720" cy="567842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BAB9D-9E9A-B444-AC9C-DEF4AB1B51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9296" y="365760"/>
            <a:ext cx="5020056" cy="758952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990000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CB0365-803C-8D44-A695-4BC2B5098A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9296" y="1300797"/>
            <a:ext cx="5020056" cy="474338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520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385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DADB4-DC06-021A-8D33-EC5E1E153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2006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CBFF2-C776-1842-8826-39BDEB1717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7" y="365760"/>
            <a:ext cx="109728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733618-36B6-774D-8D6F-49BE9004B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647" y="1810512"/>
            <a:ext cx="10972800" cy="436562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3D759B-F234-1149-98C5-B2277EA3A8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074" y="6176963"/>
            <a:ext cx="983152" cy="61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50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3183A4-4F8F-9F40-BB25-B9209FE0F80C}"/>
              </a:ext>
            </a:extLst>
          </p:cNvPr>
          <p:cNvCxnSpPr/>
          <p:nvPr userDrawn="1"/>
        </p:nvCxnSpPr>
        <p:spPr>
          <a:xfrm>
            <a:off x="640080" y="4833257"/>
            <a:ext cx="3773731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0990FB-8139-9749-A5A1-9286FC4F8C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648" y="4050792"/>
            <a:ext cx="4518025" cy="676275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81A6ED-44F6-2545-AEA0-6EB32EAD9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074" y="6176963"/>
            <a:ext cx="983152" cy="61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96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Text and Object "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2018E-C598-D14E-99F9-F66FAFC625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0972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22A51C-DB3F-0643-AB72-A3BA6FC6682C}"/>
              </a:ext>
            </a:extLst>
          </p:cNvPr>
          <p:cNvSpPr txBox="1"/>
          <p:nvPr userDrawn="1"/>
        </p:nvSpPr>
        <p:spPr>
          <a:xfrm>
            <a:off x="838200" y="1825625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sz="1800" b="0" i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CC6B53-8058-044A-A8F3-166D7C3A3F8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84901" y="1825625"/>
            <a:ext cx="5391150" cy="435133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BAFFC2-E012-DD4A-A6C4-0E20254CD3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074" y="6176963"/>
            <a:ext cx="983152" cy="614470"/>
          </a:xfrm>
          <a:prstGeom prst="rect">
            <a:avLst/>
          </a:prstGeom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B7650FFC-4645-494A-9E0A-DD06724A1D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" y="1825625"/>
            <a:ext cx="5391150" cy="435133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637807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Photo w/ 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B7FC561-7C71-4946-B81F-677FC5FF3A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648" y="365760"/>
            <a:ext cx="5760720" cy="567499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0A9B17-C73A-EE48-98DD-546AB3D100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074" y="6176963"/>
            <a:ext cx="983152" cy="61447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DB4497-88C1-CD4E-9D30-662490B735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62724" y="365760"/>
            <a:ext cx="5016629" cy="76168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CC00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7E03F1C-6A57-4E44-AACD-20247FB6D4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62724" y="1298448"/>
            <a:ext cx="5016629" cy="4749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758435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8B79972-DC55-3348-BB6D-F33DD50893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648" y="3293316"/>
            <a:ext cx="5509071" cy="1508125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990000"/>
                </a:solidFill>
              </a:defRPr>
            </a:lvl1pPr>
          </a:lstStyle>
          <a:p>
            <a:r>
              <a:rPr lang="en-US" dirty="0"/>
              <a:t>Title of presentation goes here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27E14F3-A1C4-3843-8326-D47F9839EE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648" y="4864061"/>
            <a:ext cx="5509071" cy="100019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D9F231-90C3-AAF3-211E-4F749F7B69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61" y="30115"/>
            <a:ext cx="3797303" cy="133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2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819E9A0-32E2-B942-B8EC-60F8561F65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760"/>
            <a:ext cx="109728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990000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590B15-73C3-C445-BDE4-623F7B74F5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923" y="6176963"/>
            <a:ext cx="983152" cy="61545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64C0F4-B4E4-5F4F-8F3B-E0E0A9FB90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810512"/>
            <a:ext cx="10972800" cy="43616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68465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6B2937A-1C64-A44F-B270-DA7D748BC2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923" y="6176963"/>
            <a:ext cx="983152" cy="61545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2974C6-99FC-4E49-94CB-7A94EAD10F54}"/>
              </a:ext>
            </a:extLst>
          </p:cNvPr>
          <p:cNvCxnSpPr/>
          <p:nvPr userDrawn="1"/>
        </p:nvCxnSpPr>
        <p:spPr>
          <a:xfrm>
            <a:off x="640080" y="4833257"/>
            <a:ext cx="3773731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8C69FF2-4DB6-7840-98A1-F0596631A8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648" y="4041648"/>
            <a:ext cx="6194425" cy="699731"/>
          </a:xfrm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83082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Text and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1AA42BE-C852-1C46-B4B7-0E5CBE49B6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923" y="6176963"/>
            <a:ext cx="983152" cy="61545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887F090-21A7-904B-994C-E20C73C1A2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365760"/>
            <a:ext cx="109728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990000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99383B-A959-E849-B242-5710E0A6F03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84394" y="1825625"/>
            <a:ext cx="5394960" cy="435133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3CFBAEC6-E45F-B44D-9224-1926A85B2DA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7" y="1825625"/>
            <a:ext cx="5394960" cy="435133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63903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1DC19EC-79D2-E04D-8C31-0AE535CB3BF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35000"/>
          </a:blip>
          <a:stretch>
            <a:fillRect/>
          </a:stretch>
        </p:blipFill>
        <p:spPr>
          <a:xfrm>
            <a:off x="4870613" y="-623226"/>
            <a:ext cx="8104451" cy="810445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A390B2-F287-3D4A-A5FC-6DFC49C42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1627B-6DA8-0649-90C1-CF60ED23F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534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FFC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626166-317A-A74F-87D3-41B53DEBDE7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000"/>
          </a:blip>
          <a:stretch>
            <a:fillRect/>
          </a:stretch>
        </p:blipFill>
        <p:spPr>
          <a:xfrm>
            <a:off x="4862146" y="-623226"/>
            <a:ext cx="8104451" cy="810445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E17BE0-A94D-8D4A-BA23-890731E64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FCEC3-35DE-DE47-95D0-C996045C4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8DEB32-467F-B942-85FA-86AB2A7DC75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25923" y="6176963"/>
            <a:ext cx="983152" cy="61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58" r:id="rId2"/>
    <p:sldLayoutId id="2147483661" r:id="rId3"/>
    <p:sldLayoutId id="2147483660" r:id="rId4"/>
    <p:sldLayoutId id="214748366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990000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9B9384-A5D2-7F8F-F876-37B9288C40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361" y="30115"/>
            <a:ext cx="3797303" cy="13334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2EFBA9-0898-FB27-B14B-5A48D55D5C6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5923" y="6176963"/>
            <a:ext cx="983152" cy="6154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4FEE71-D5F7-73FC-685C-A2A6FC18827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8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62146" y="-623226"/>
            <a:ext cx="8104451" cy="810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and red page with text and a graphic design&#10;&#10;Description automatically generated">
            <a:extLst>
              <a:ext uri="{FF2B5EF4-FFF2-40B4-BE49-F238E27FC236}">
                <a16:creationId xmlns:a16="http://schemas.microsoft.com/office/drawing/2014/main" id="{DA2F9C15-D05D-2D21-78CC-C3D8A94124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5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3A7E6-0171-5987-B8A5-6A511E756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3293316"/>
            <a:ext cx="7616952" cy="1494441"/>
          </a:xfrm>
        </p:spPr>
        <p:txBody>
          <a:bodyPr/>
          <a:lstStyle/>
          <a:p>
            <a:r>
              <a:rPr lang="en-US" dirty="0"/>
              <a:t>Revisiting 45 CFR 46.111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7BD921-A967-FBB6-B7FE-E9B63C18AC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Criteria for approval</a:t>
            </a:r>
          </a:p>
          <a:p>
            <a:r>
              <a:rPr lang="en-US" dirty="0"/>
              <a:t>Social Behavioral Board, 4.12. 2024</a:t>
            </a:r>
          </a:p>
        </p:txBody>
      </p:sp>
    </p:spTree>
    <p:extLst>
      <p:ext uri="{BB962C8B-B14F-4D97-AF65-F5344CB8AC3E}">
        <p14:creationId xmlns:p14="http://schemas.microsoft.com/office/powerpoint/2010/main" val="21413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F6F8A-AA41-C7DE-CAEB-EEC59EE22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45CFR46.111 Criteria for Approval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EC4C6-7A1A-8292-0C3A-D1CFBBE118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541124"/>
            <a:ext cx="10972800" cy="46310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/>
              <a:t>To approve research, the following requirements must be satisfied </a:t>
            </a:r>
          </a:p>
          <a:p>
            <a:pPr marL="0" indent="0">
              <a:buNone/>
            </a:pPr>
            <a:endParaRPr lang="en-US" sz="1050" b="1" dirty="0"/>
          </a:p>
          <a:p>
            <a:pPr marL="514350" indent="-514350">
              <a:buAutoNum type="arabicPeriod"/>
            </a:pPr>
            <a:r>
              <a:rPr lang="en-US" sz="2200" dirty="0"/>
              <a:t>Risks to subjects are minimized</a:t>
            </a:r>
          </a:p>
          <a:p>
            <a:pPr marL="514350" indent="-514350">
              <a:buAutoNum type="arabicPeriod"/>
            </a:pPr>
            <a:r>
              <a:rPr lang="en-US" sz="2200" dirty="0"/>
              <a:t>Risks to subjects are reasonable in relation to anticipated benefits, if any, to subjects and the importance of knowledge that may reasonably be expected to result</a:t>
            </a:r>
          </a:p>
          <a:p>
            <a:pPr marL="514350" indent="-514350">
              <a:buAutoNum type="arabicPeriod"/>
            </a:pPr>
            <a:r>
              <a:rPr lang="en-US" sz="2200" dirty="0"/>
              <a:t>Selection of subjects is equitable </a:t>
            </a:r>
          </a:p>
          <a:p>
            <a:pPr marL="514350" indent="-514350">
              <a:buAutoNum type="arabicPeriod"/>
            </a:pPr>
            <a:r>
              <a:rPr lang="en-US" sz="2200" dirty="0"/>
              <a:t>Informed consent will be obtained and documented (unless waived) accordingly </a:t>
            </a:r>
          </a:p>
          <a:p>
            <a:pPr marL="514350" indent="-514350">
              <a:buAutoNum type="arabicPeriod"/>
            </a:pPr>
            <a:r>
              <a:rPr lang="en-US" sz="2200" dirty="0"/>
              <a:t>There are adequate provisions for data monitoring to ensure safety of subjects if appropriate</a:t>
            </a:r>
          </a:p>
          <a:p>
            <a:pPr marL="514350" indent="-514350">
              <a:buAutoNum type="arabicPeriod"/>
            </a:pPr>
            <a:r>
              <a:rPr lang="en-US" sz="2200" dirty="0"/>
              <a:t>There are adequate provisions to protect the privacy of subjects and to maintain confidentiality of the data if appropriate (section 26iStar)</a:t>
            </a:r>
          </a:p>
          <a:p>
            <a:pPr marL="514350" indent="-514350">
              <a:buAutoNum type="arabicPeriod"/>
            </a:pPr>
            <a:r>
              <a:rPr lang="en-US" sz="2200" dirty="0"/>
              <a:t>There are additional safeguards to protect the rights and welfare of subjects likely to be vulnerable to coercion or undue influence (section 22 - special subjects)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788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8BCD7-4FA0-6CFE-362F-DF6441250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IRB Members follow criteria for approval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77959-85DA-DF76-043C-4870E92CAC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At USC IRB members are the analysts/staff that are doing expedited and full board  reviews.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full board members (all of you</a:t>
            </a:r>
            <a:r>
              <a:rPr lang="en-US" dirty="0">
                <a:sym typeface="Wingdings" pitchFamily="2" charset="2"/>
              </a:rPr>
              <a:t>)!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And while not regulatory, we follow these criteria for exempt studies too!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578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632E4-C657-FE46-A234-C5F530220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566" y="386308"/>
            <a:ext cx="10972800" cy="1325563"/>
          </a:xfrm>
        </p:spPr>
        <p:txBody>
          <a:bodyPr/>
          <a:lstStyle/>
          <a:p>
            <a:r>
              <a:rPr lang="en-US" b="1" dirty="0">
                <a:latin typeface="National 2" panose="020B0504030502020203" pitchFamily="34" charset="77"/>
              </a:rPr>
              <a:t>Risk to Subjects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3F2A5-6677-0B4F-BF0A-F13E36E342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647" y="1810512"/>
            <a:ext cx="10972800" cy="2288877"/>
          </a:xfrm>
        </p:spPr>
        <p:txBody>
          <a:bodyPr/>
          <a:lstStyle/>
          <a:p>
            <a:pPr lvl="1"/>
            <a:r>
              <a:rPr lang="en-US" sz="2400" dirty="0">
                <a:solidFill>
                  <a:schemeClr val="tx2"/>
                </a:solidFill>
              </a:rPr>
              <a:t>Risks can be both time and situation specific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Risks can be subjective and relevant to specific populations, or even individuals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Possible type of harm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Social, physical, economic, legal, dignity and respect</a:t>
            </a:r>
          </a:p>
          <a:p>
            <a:endParaRPr lang="en-US" dirty="0">
              <a:latin typeface="National 2" panose="020B0504030502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73783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DEB61-111F-DFF5-FAD2-A5A6DF899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of Subjects is Equitable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3B47F-CC08-58E9-297F-0A33D9A463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Are investigators being inclusive in recruitment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Consider the appropriate use of exclusion criteria</a:t>
            </a:r>
          </a:p>
        </p:txBody>
      </p:sp>
    </p:spTree>
    <p:extLst>
      <p:ext uri="{BB962C8B-B14F-4D97-AF65-F5344CB8AC3E}">
        <p14:creationId xmlns:p14="http://schemas.microsoft.com/office/powerpoint/2010/main" val="2028060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B606-7943-A1BF-C221-B781A46FB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Informed Consent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83F6B-FFD9-6257-E858-8AD9B80E3F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Each participants will sign ICF or the participants Legally Authorized Representative (LAR)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Will be appropriately documented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OR will be waived</a:t>
            </a:r>
          </a:p>
        </p:txBody>
      </p:sp>
    </p:spTree>
    <p:extLst>
      <p:ext uri="{BB962C8B-B14F-4D97-AF65-F5344CB8AC3E}">
        <p14:creationId xmlns:p14="http://schemas.microsoft.com/office/powerpoint/2010/main" val="4049573607"/>
      </p:ext>
    </p:extLst>
  </p:cSld>
  <p:clrMapOvr>
    <a:masterClrMapping/>
  </p:clrMapOvr>
</p:sld>
</file>

<file path=ppt/theme/theme1.xml><?xml version="1.0" encoding="utf-8"?>
<a:theme xmlns:a="http://schemas.openxmlformats.org/drawingml/2006/main" name="USC Powerpoint Template - Red ">
  <a:themeElements>
    <a:clrScheme name="Custom 51">
      <a:dk1>
        <a:srgbClr val="990000"/>
      </a:dk1>
      <a:lt1>
        <a:srgbClr val="FFFFFF"/>
      </a:lt1>
      <a:dk2>
        <a:srgbClr val="445469"/>
      </a:dk2>
      <a:lt2>
        <a:srgbClr val="E7E6E6"/>
      </a:lt2>
      <a:accent1>
        <a:srgbClr val="991B1E"/>
      </a:accent1>
      <a:accent2>
        <a:srgbClr val="FFCC00"/>
      </a:accent2>
      <a:accent3>
        <a:srgbClr val="939598"/>
      </a:accent3>
      <a:accent4>
        <a:srgbClr val="CCCCCC"/>
      </a:accent4>
      <a:accent5>
        <a:srgbClr val="FFFFFF"/>
      </a:accent5>
      <a:accent6>
        <a:srgbClr val="000000"/>
      </a:accent6>
      <a:hlink>
        <a:srgbClr val="0563C1"/>
      </a:hlink>
      <a:folHlink>
        <a:srgbClr val="954F71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C_PP_Template_General_V2" id="{B0A96650-A416-D642-A081-CF10196E33E9}" vid="{B9AD8829-ADC9-4545-ACC5-C248E1A7EC4E}"/>
    </a:ext>
  </a:extLst>
</a:theme>
</file>

<file path=ppt/theme/theme2.xml><?xml version="1.0" encoding="utf-8"?>
<a:theme xmlns:a="http://schemas.openxmlformats.org/drawingml/2006/main" name="USC Powerpoint Template -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4795</TotalTime>
  <Words>274</Words>
  <Application>Microsoft Macintosh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Arial Black</vt:lpstr>
      <vt:lpstr>Calibri</vt:lpstr>
      <vt:lpstr>National 2</vt:lpstr>
      <vt:lpstr>Wingdings</vt:lpstr>
      <vt:lpstr>USC Powerpoint Template - Red </vt:lpstr>
      <vt:lpstr>USC Powerpoint Template - White</vt:lpstr>
      <vt:lpstr>Custom Design</vt:lpstr>
      <vt:lpstr>1_Custom Design</vt:lpstr>
      <vt:lpstr>Revisiting 45 CFR 46.111</vt:lpstr>
      <vt:lpstr>45CFR46.111 Criteria for Approval</vt:lpstr>
      <vt:lpstr>All IRB Members follow criteria for approval</vt:lpstr>
      <vt:lpstr>Risk to Subjects</vt:lpstr>
      <vt:lpstr>Selection of Subjects is Equitable</vt:lpstr>
      <vt:lpstr>Informed Consent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Molleda</dc:creator>
  <cp:lastModifiedBy>Heather Miller</cp:lastModifiedBy>
  <cp:revision>106</cp:revision>
  <dcterms:created xsi:type="dcterms:W3CDTF">2018-10-15T18:11:54Z</dcterms:created>
  <dcterms:modified xsi:type="dcterms:W3CDTF">2024-04-12T17:32:36Z</dcterms:modified>
</cp:coreProperties>
</file>