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70" r:id="rId3"/>
    <p:sldMasterId id="2147483672" r:id="rId4"/>
  </p:sldMasterIdLst>
  <p:notesMasterIdLst>
    <p:notesMasterId r:id="rId16"/>
  </p:notesMasterIdLst>
  <p:handoutMasterIdLst>
    <p:handoutMasterId r:id="rId17"/>
  </p:handoutMasterIdLst>
  <p:sldIdLst>
    <p:sldId id="280" r:id="rId5"/>
    <p:sldId id="279" r:id="rId6"/>
    <p:sldId id="317" r:id="rId7"/>
    <p:sldId id="298" r:id="rId8"/>
    <p:sldId id="313" r:id="rId9"/>
    <p:sldId id="314" r:id="rId10"/>
    <p:sldId id="315" r:id="rId11"/>
    <p:sldId id="316" r:id="rId12"/>
    <p:sldId id="299" r:id="rId13"/>
    <p:sldId id="318" r:id="rId14"/>
    <p:sldId id="2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C6BE1F-B161-8C9F-389A-43294CAC1DAE}" name="Michelle Burgett-Moreno" initials="MB" userId="S::burgettm@provost.usc.edu::8d463f31-045f-4d33-9885-217581e82cdf" providerId="AD"/>
  <p188:author id="{BD670C8D-336E-8BD0-7F4D-1BF6A57A4076}" name="IRB" initials="IRB" userId="IRB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B1E"/>
    <a:srgbClr val="3333FF"/>
    <a:srgbClr val="E00000"/>
    <a:srgbClr val="99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02"/>
    <p:restoredTop sz="96301"/>
  </p:normalViewPr>
  <p:slideViewPr>
    <p:cSldViewPr snapToGrid="0" snapToObjects="1">
      <p:cViewPr varScale="1">
        <p:scale>
          <a:sx n="105" d="100"/>
          <a:sy n="105" d="100"/>
        </p:scale>
        <p:origin x="7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276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B22DD-6B86-151B-DF7D-ADB5C3504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24447-D59C-5196-F0A4-8060CE2BDC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F4EE0-5660-7D47-91EF-05DEC4DF0893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1BEE5-1022-5D72-990D-C565311624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C290-C0F6-F33E-5FB1-7C95425789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880D9-C2BE-E647-8DAD-431B78B44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76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CD741-B472-3B4F-975B-29CF9513832E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0ED23-8E7F-E24E-AA89-1E56DC97B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E05D-E298-BD40-AAAE-2C849714C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3293316"/>
            <a:ext cx="5509071" cy="15081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FFCC00"/>
                </a:solidFill>
              </a:defRPr>
            </a:lvl1pPr>
          </a:lstStyle>
          <a:p>
            <a:r>
              <a:rPr lang="en-US" dirty="0"/>
              <a:t>Title of presentation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DFED8-F2C8-B446-BFC0-0D47CBED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864061"/>
            <a:ext cx="5509071" cy="100019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63B8AD-FC34-3742-B3EB-0D8B94B7AB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74" y="6176963"/>
            <a:ext cx="983152" cy="614470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706634A-79EE-E9FC-8FB5-D788950C2B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2" y="30146"/>
            <a:ext cx="3794760" cy="133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4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Photo w/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0422F3-E0C5-734F-B462-D47F1B39E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BF3072D-6912-3845-9D6D-7DFCA4C6F6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648" y="365760"/>
            <a:ext cx="5760720" cy="56784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BAB9D-9E9A-B444-AC9C-DEF4AB1B51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9296" y="365760"/>
            <a:ext cx="5020056" cy="758952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99000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CB0365-803C-8D44-A695-4BC2B5098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9296" y="1300797"/>
            <a:ext cx="5020056" cy="47433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520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385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ADB4-DC06-021A-8D33-EC5E1E15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200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BFF2-C776-1842-8826-39BDEB171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7" y="365760"/>
            <a:ext cx="109728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33618-36B6-774D-8D6F-49BE9004B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647" y="1810512"/>
            <a:ext cx="10972800" cy="43656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D759B-F234-1149-98C5-B2277EA3A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74" y="6176963"/>
            <a:ext cx="983152" cy="6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50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3183A4-4F8F-9F40-BB25-B9209FE0F80C}"/>
              </a:ext>
            </a:extLst>
          </p:cNvPr>
          <p:cNvCxnSpPr/>
          <p:nvPr userDrawn="1"/>
        </p:nvCxnSpPr>
        <p:spPr>
          <a:xfrm>
            <a:off x="640080" y="4833257"/>
            <a:ext cx="3773731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990FB-8139-9749-A5A1-9286FC4F8C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648" y="4050792"/>
            <a:ext cx="4518025" cy="676275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1A6ED-44F6-2545-AEA0-6EB32EAD9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74" y="6176963"/>
            <a:ext cx="983152" cy="6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96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Text and Object 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018E-C598-D14E-99F9-F66FAFC62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2A51C-DB3F-0643-AB72-A3BA6FC6682C}"/>
              </a:ext>
            </a:extLst>
          </p:cNvPr>
          <p:cNvSpPr txBox="1"/>
          <p:nvPr userDrawn="1"/>
        </p:nvSpPr>
        <p:spPr>
          <a:xfrm>
            <a:off x="838200" y="182562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CC6B53-8058-044A-A8F3-166D7C3A3F8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84901" y="1825625"/>
            <a:ext cx="5391150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BAFFC2-E012-DD4A-A6C4-0E20254CD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74" y="6176963"/>
            <a:ext cx="983152" cy="614470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7650FFC-4645-494A-9E0A-DD06724A1D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" y="1825625"/>
            <a:ext cx="5391150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3780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Photo w/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7FC561-7C71-4946-B81F-677FC5FF3A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648" y="365760"/>
            <a:ext cx="5760720" cy="567499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0A9B17-C73A-EE48-98DD-546AB3D100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74" y="6176963"/>
            <a:ext cx="983152" cy="61447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DB4497-88C1-CD4E-9D30-662490B735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2724" y="365760"/>
            <a:ext cx="5016629" cy="76168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CC00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E03F1C-6A57-4E44-AACD-20247FB6D4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2724" y="1298448"/>
            <a:ext cx="5016629" cy="4749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58435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8B79972-DC55-3348-BB6D-F33DD50893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3293316"/>
            <a:ext cx="5509071" cy="15081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Title of presentation goes here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27E14F3-A1C4-3843-8326-D47F9839EE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648" y="4864061"/>
            <a:ext cx="5509071" cy="100019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9F231-90C3-AAF3-211E-4F749F7B6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61" y="30115"/>
            <a:ext cx="3797303" cy="13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2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819E9A0-32E2-B942-B8EC-60F8561F6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760"/>
            <a:ext cx="109728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590B15-73C3-C445-BDE4-623F7B74F5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4C0F4-B4E4-5F4F-8F3B-E0E0A9FB90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810512"/>
            <a:ext cx="10972800" cy="43616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8465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B2937A-1C64-A44F-B270-DA7D748BC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2974C6-99FC-4E49-94CB-7A94EAD10F54}"/>
              </a:ext>
            </a:extLst>
          </p:cNvPr>
          <p:cNvCxnSpPr/>
          <p:nvPr userDrawn="1"/>
        </p:nvCxnSpPr>
        <p:spPr>
          <a:xfrm>
            <a:off x="640080" y="4833257"/>
            <a:ext cx="3773731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C69FF2-4DB6-7840-98A1-F0596631A8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648" y="4041648"/>
            <a:ext cx="6194425" cy="699731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3082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Text and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AA42BE-C852-1C46-B4B7-0E5CBE49B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87F090-21A7-904B-994C-E20C73C1A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365760"/>
            <a:ext cx="109728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9383B-A959-E849-B242-5710E0A6F03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84394" y="1825625"/>
            <a:ext cx="5394960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CFBAEC6-E45F-B44D-9224-1926A85B2D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7" y="1825625"/>
            <a:ext cx="5394960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3903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DC19EC-79D2-E04D-8C31-0AE535CB3BF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4870613" y="-623226"/>
            <a:ext cx="8104451" cy="810445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A390B2-F287-3D4A-A5FC-6DFC49C4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1627B-6DA8-0649-90C1-CF60ED23F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53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626166-317A-A74F-87D3-41B53DEBDE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"/>
          </a:blip>
          <a:stretch>
            <a:fillRect/>
          </a:stretch>
        </p:blipFill>
        <p:spPr>
          <a:xfrm>
            <a:off x="4862146" y="-623226"/>
            <a:ext cx="8104451" cy="810445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17BE0-A94D-8D4A-BA23-890731E6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FCEC3-35DE-DE47-95D0-C996045C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8DEB32-467F-B942-85FA-86AB2A7DC7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8" r:id="rId2"/>
    <p:sldLayoutId id="2147483661" r:id="rId3"/>
    <p:sldLayoutId id="2147483660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990000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9B9384-A5D2-7F8F-F876-37B9288C4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61" y="30115"/>
            <a:ext cx="3797303" cy="1333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2EFBA9-0898-FB27-B14B-5A48D55D5C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4FEE71-D5F7-73FC-685C-A2A6FC1882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8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2146" y="-623226"/>
            <a:ext cx="8104451" cy="810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red page with text and a graphic design&#10;&#10;Description automatically generated">
            <a:extLst>
              <a:ext uri="{FF2B5EF4-FFF2-40B4-BE49-F238E27FC236}">
                <a16:creationId xmlns:a16="http://schemas.microsoft.com/office/drawing/2014/main" id="{DA2F9C15-D05D-2D21-78CC-C3D8A94124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5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hrpp.usc.edu/irb-member-toolbox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hrpp.usc.edu/policies/process-of-irb-submission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www.ecfr.gov/current/title-21/section-56.111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www.ecfr.gov/current/title-45/section-46.111" TargetMode="Externa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21/section-56.111" TargetMode="External"/><Relationship Id="rId2" Type="http://schemas.openxmlformats.org/officeDocument/2006/relationships/hyperlink" Target="https://www.ecfr.gov/current/title-45/section-46.11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21/section-56.111" TargetMode="External"/><Relationship Id="rId2" Type="http://schemas.openxmlformats.org/officeDocument/2006/relationships/hyperlink" Target="https://www.ecfr.gov/current/title-45/section-46.11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45/section-46.111" TargetMode="External"/><Relationship Id="rId2" Type="http://schemas.openxmlformats.org/officeDocument/2006/relationships/hyperlink" Target="https://hrpp.usc.edu/policies/process-of-irb-submissions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cfr.gov/current/title-21/section-56.11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rpp.usc.edu/policies/process-of-irb-submissions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rpp.usc.edu/policies/process-of-irb-submissions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hrpp.usc.edu/policies/process-of-irb-submissions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rpp.usc.edu/policies/process-of-irb-submissions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A7E6-0171-5987-B8A5-6A511E756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568" y="3519924"/>
            <a:ext cx="3786632" cy="6562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IRB 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BD921-A967-FBB6-B7FE-E9B63C18A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7849" y="6424148"/>
            <a:ext cx="1449832" cy="363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May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CF99F-AB0E-BEAB-9CBB-65EFF547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9" y="6096000"/>
            <a:ext cx="3500251" cy="65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8F874E9-BA7B-7081-E92B-F30C77BD515B}"/>
              </a:ext>
            </a:extLst>
          </p:cNvPr>
          <p:cNvSpPr txBox="1"/>
          <p:nvPr/>
        </p:nvSpPr>
        <p:spPr>
          <a:xfrm>
            <a:off x="1193800" y="6412431"/>
            <a:ext cx="5240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Committee Actions</a:t>
            </a:r>
            <a:r>
              <a:rPr lang="en-US" sz="1400" dirty="0"/>
              <a:t> USC HRPP Policies, Chapter 7.8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C58257-D125-4C00-149C-93E5030F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7614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Can I Find More 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+mj-cs"/>
              </a:rPr>
              <a:t>Information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3201B04-1993-E509-D37F-7085D1E2CB9C}"/>
              </a:ext>
            </a:extLst>
          </p:cNvPr>
          <p:cNvSpPr>
            <a:spLocks/>
          </p:cNvSpPr>
          <p:nvPr/>
        </p:nvSpPr>
        <p:spPr>
          <a:xfrm>
            <a:off x="779237" y="1725482"/>
            <a:ext cx="5343586" cy="423972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70891" indent="-270891" defTabSz="72237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USC HRPP Website</a:t>
            </a:r>
          </a:p>
          <a:p>
            <a:pPr marL="812673" lvl="1" indent="-270891" defTabSz="722376">
              <a:lnSpc>
                <a:spcPct val="90000"/>
              </a:lnSpc>
              <a:spcAft>
                <a:spcPts val="600"/>
              </a:spcAft>
            </a:pPr>
            <a:r>
              <a:rPr lang="en-US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Policies</a:t>
            </a:r>
            <a:endParaRPr lang="en-US" sz="2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812673" lvl="1" indent="-270891" defTabSz="722376">
              <a:lnSpc>
                <a:spcPct val="90000"/>
              </a:lnSpc>
              <a:spcAft>
                <a:spcPts val="600"/>
              </a:spcAft>
            </a:pPr>
            <a:r>
              <a:rPr lang="en-US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IRB Member Toolbox</a:t>
            </a:r>
            <a:endParaRPr lang="en-US" sz="2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70891" indent="-270891" defTabSz="72237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22376">
              <a:lnSpc>
                <a:spcPct val="90000"/>
              </a:lnSpc>
              <a:spcAft>
                <a:spcPts val="600"/>
              </a:spcAft>
            </a:pPr>
            <a:endParaRPr lang="en-US" sz="2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70891" indent="-270891" defTabSz="72237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IRB Member Regulatory Reference Guide (attached with meeting agenda)</a:t>
            </a:r>
          </a:p>
          <a:p>
            <a:pPr marL="270891" indent="-270891" defTabSz="72237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70891" indent="-270891" defTabSz="72237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70891" indent="-270891" defTabSz="72237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of Federal Regulations</a:t>
            </a:r>
          </a:p>
          <a:p>
            <a:pPr marL="812673" lvl="1" indent="-270891" defTabSz="722376">
              <a:lnSpc>
                <a:spcPct val="90000"/>
              </a:lnSpc>
              <a:spcAft>
                <a:spcPts val="600"/>
              </a:spcAft>
            </a:pPr>
            <a:r>
              <a:rPr lang="en-US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45 CFR 46.111</a:t>
            </a:r>
            <a:endParaRPr lang="en-US" sz="2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812673" lvl="1" indent="-270891" defTabSz="722376">
              <a:lnSpc>
                <a:spcPct val="90000"/>
              </a:lnSpc>
              <a:spcAft>
                <a:spcPts val="600"/>
              </a:spcAft>
            </a:pPr>
            <a:r>
              <a:rPr lang="en-US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21 CFR 56.111</a:t>
            </a:r>
            <a:endParaRPr lang="en-US" sz="2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61188" lvl="1" defTabSz="722376">
              <a:lnSpc>
                <a:spcPct val="90000"/>
              </a:lnSpc>
              <a:spcAft>
                <a:spcPts val="600"/>
              </a:spcAft>
            </a:pPr>
            <a:endParaRPr lang="en-US" sz="2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61188" lvl="1" defTabSz="722376">
              <a:lnSpc>
                <a:spcPct val="90000"/>
              </a:lnSpc>
              <a:spcAft>
                <a:spcPts val="600"/>
              </a:spcAft>
            </a:pPr>
            <a:endParaRPr lang="en-US" sz="2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70891" indent="-270891" defTabSz="72237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IRB Member Handbook (</a:t>
            </a:r>
            <a:r>
              <a:rPr lang="en-US" sz="2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Amdur</a:t>
            </a:r>
            <a:r>
              <a:rPr lang="en-US" sz="2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/Bankert)</a:t>
            </a:r>
          </a:p>
          <a:p>
            <a:pPr marL="270891" indent="-270891" defTabSz="722376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300" dirty="0"/>
          </a:p>
        </p:txBody>
      </p:sp>
      <p:pic>
        <p:nvPicPr>
          <p:cNvPr id="9" name="Picture 8" descr="A cover of a book&#10;&#10;Description automatically generated">
            <a:extLst>
              <a:ext uri="{FF2B5EF4-FFF2-40B4-BE49-F238E27FC236}">
                <a16:creationId xmlns:a16="http://schemas.microsoft.com/office/drawing/2014/main" id="{6FBA55BA-82BE-BD5C-5C4C-8B3523272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0974" y="5250993"/>
            <a:ext cx="949410" cy="14293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FA38DE09-9016-3779-E5F4-068B4E49D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0974" y="4434610"/>
            <a:ext cx="4728222" cy="6387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 descr="A close up of a toolbox&#10;&#10;Description automatically generated">
            <a:extLst>
              <a:ext uri="{FF2B5EF4-FFF2-40B4-BE49-F238E27FC236}">
                <a16:creationId xmlns:a16="http://schemas.microsoft.com/office/drawing/2014/main" id="{0144BB48-CF95-6413-DCB9-E0A0E3B77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0974" y="1664049"/>
            <a:ext cx="1811509" cy="7470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 descr="A close-up of a document&#10;&#10;Description automatically generated">
            <a:extLst>
              <a:ext uri="{FF2B5EF4-FFF2-40B4-BE49-F238E27FC236}">
                <a16:creationId xmlns:a16="http://schemas.microsoft.com/office/drawing/2014/main" id="{643A08C0-98D6-A590-0320-DCD1260AC0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0974" y="2605263"/>
            <a:ext cx="2330370" cy="15781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 descr="A screenshot of a document&#10;&#10;Description automatically generated">
            <a:extLst>
              <a:ext uri="{FF2B5EF4-FFF2-40B4-BE49-F238E27FC236}">
                <a16:creationId xmlns:a16="http://schemas.microsoft.com/office/drawing/2014/main" id="{5AF75EF6-A857-242D-627D-EEBB7F26B4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2411" y="1662174"/>
            <a:ext cx="2761794" cy="18484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772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A7E6-0171-5987-B8A5-6A511E756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125" y="1622489"/>
            <a:ext cx="5249194" cy="83942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IRB Review 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BD921-A967-FBB6-B7FE-E9B63C18A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7849" y="6424148"/>
            <a:ext cx="1449832" cy="363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May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CF99F-AB0E-BEAB-9CBB-65EFF547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9" y="6096000"/>
            <a:ext cx="3500251" cy="656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BA91C8-D0A2-CFFC-84F2-21624C890C3B}"/>
              </a:ext>
            </a:extLst>
          </p:cNvPr>
          <p:cNvSpPr txBox="1"/>
          <p:nvPr/>
        </p:nvSpPr>
        <p:spPr>
          <a:xfrm>
            <a:off x="3106722" y="2883877"/>
            <a:ext cx="52491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Baguet Script" panose="020F0502020204030204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0211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1CD3B4-8B8B-11D4-A447-AA308ADF2181}"/>
              </a:ext>
            </a:extLst>
          </p:cNvPr>
          <p:cNvSpPr txBox="1"/>
          <p:nvPr/>
        </p:nvSpPr>
        <p:spPr>
          <a:xfrm>
            <a:off x="1193800" y="6150821"/>
            <a:ext cx="524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45 CFR 46. 111</a:t>
            </a:r>
            <a:r>
              <a:rPr lang="en-US" sz="1400" dirty="0"/>
              <a:t> Criteria for IRB approval of research (DHHS)</a:t>
            </a:r>
          </a:p>
          <a:p>
            <a:r>
              <a:rPr lang="en-US" sz="1400" dirty="0">
                <a:hlinkClick r:id="rId3"/>
              </a:rPr>
              <a:t>21 CFR 56.111</a:t>
            </a:r>
            <a:r>
              <a:rPr lang="en-US" sz="1400" dirty="0"/>
              <a:t> Criteria for IRB approval of research (FDA)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7398D3-2E0F-5E34-ADB8-85650856E42D}"/>
              </a:ext>
            </a:extLst>
          </p:cNvPr>
          <p:cNvSpPr txBox="1"/>
          <p:nvPr/>
        </p:nvSpPr>
        <p:spPr>
          <a:xfrm>
            <a:off x="1115568" y="1700321"/>
            <a:ext cx="8872658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US" sz="2400" dirty="0"/>
              <a:t>The Primary Reviewer presents their summary/concerns. 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US" sz="2400" dirty="0"/>
              <a:t>The Secondary Reviewer presents their summary/concerns (if applicable)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US" sz="2400" dirty="0"/>
              <a:t>The committee discusses the study following the presentation of the primary and secondary reviewers’ evaluation and comments.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US" sz="2400" dirty="0"/>
              <a:t>The Primary Reviewer includes a recommendation for a motion in their written review and shares it with the board.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US" sz="2400" dirty="0"/>
              <a:t>Following the committee discussion, a final motion is made…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38896-2857-C5F0-1412-EF3DA1DA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Order of operations toward a 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+mj-cs"/>
              </a:rPr>
              <a:t>committee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40978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1CD3B4-8B8B-11D4-A447-AA308ADF2181}"/>
              </a:ext>
            </a:extLst>
          </p:cNvPr>
          <p:cNvSpPr txBox="1"/>
          <p:nvPr/>
        </p:nvSpPr>
        <p:spPr>
          <a:xfrm>
            <a:off x="1193800" y="6150821"/>
            <a:ext cx="524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45 CFR 46. 111</a:t>
            </a:r>
            <a:r>
              <a:rPr lang="en-US" sz="1400" dirty="0"/>
              <a:t> Criteria for IRB approval of research (DHHS)</a:t>
            </a:r>
          </a:p>
          <a:p>
            <a:r>
              <a:rPr lang="en-US" sz="1400" dirty="0">
                <a:hlinkClick r:id="rId3"/>
              </a:rPr>
              <a:t>21 CFR 56.111</a:t>
            </a:r>
            <a:r>
              <a:rPr lang="en-US" sz="1400" dirty="0"/>
              <a:t> Criteria for IRB approval of research (FDA)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38896-2857-C5F0-1412-EF3DA1DA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363048"/>
            <a:ext cx="10232136" cy="10149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Possible Committee 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A8D3D-FB95-664B-E920-AC981EF4B790}"/>
              </a:ext>
            </a:extLst>
          </p:cNvPr>
          <p:cNvSpPr txBox="1"/>
          <p:nvPr/>
        </p:nvSpPr>
        <p:spPr>
          <a:xfrm flipH="1">
            <a:off x="2284615" y="1316736"/>
            <a:ext cx="1410585" cy="47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24712">
              <a:spcAft>
                <a:spcPts val="600"/>
              </a:spcAft>
            </a:pPr>
            <a:r>
              <a:rPr lang="en-US" sz="246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Approve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8FBB14-3BA4-7E00-FFD4-BAD238B1DDE6}"/>
              </a:ext>
            </a:extLst>
          </p:cNvPr>
          <p:cNvSpPr txBox="1"/>
          <p:nvPr/>
        </p:nvSpPr>
        <p:spPr>
          <a:xfrm flipH="1">
            <a:off x="2232373" y="2151095"/>
            <a:ext cx="6917080" cy="47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24712">
              <a:spcAft>
                <a:spcPts val="600"/>
              </a:spcAft>
            </a:pPr>
            <a:r>
              <a:rPr lang="en-US" sz="246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Approve with Contingencies, Designated Reviewer 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008C3-67E3-CCEF-5A6F-5D76DE8D4E16}"/>
              </a:ext>
            </a:extLst>
          </p:cNvPr>
          <p:cNvSpPr txBox="1"/>
          <p:nvPr/>
        </p:nvSpPr>
        <p:spPr>
          <a:xfrm>
            <a:off x="2232373" y="3153135"/>
            <a:ext cx="7998526" cy="470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24712">
              <a:spcAft>
                <a:spcPts val="600"/>
              </a:spcAft>
            </a:pPr>
            <a:r>
              <a:rPr lang="en-US" sz="246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Approve with Contingencies, Staff Verifiable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1E9FC-1101-90A8-7EBD-7C803FC1303D}"/>
              </a:ext>
            </a:extLst>
          </p:cNvPr>
          <p:cNvSpPr txBox="1"/>
          <p:nvPr/>
        </p:nvSpPr>
        <p:spPr>
          <a:xfrm>
            <a:off x="2232373" y="4155174"/>
            <a:ext cx="1556866" cy="470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24712">
              <a:spcAft>
                <a:spcPts val="600"/>
              </a:spcAft>
            </a:pPr>
            <a:r>
              <a:rPr lang="en-US" sz="246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Defer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A2E0B-36A4-0FB2-57CF-F2A125F1249F}"/>
              </a:ext>
            </a:extLst>
          </p:cNvPr>
          <p:cNvSpPr txBox="1"/>
          <p:nvPr/>
        </p:nvSpPr>
        <p:spPr>
          <a:xfrm>
            <a:off x="2232373" y="5157214"/>
            <a:ext cx="3145077" cy="470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24712">
              <a:spcAft>
                <a:spcPts val="600"/>
              </a:spcAft>
            </a:pPr>
            <a:r>
              <a:rPr lang="en-US" sz="246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Disapprove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42154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C041-F4D2-A2AB-653B-C468AA6A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47" y="342308"/>
            <a:ext cx="10972800" cy="555159"/>
          </a:xfrm>
        </p:spPr>
        <p:txBody>
          <a:bodyPr/>
          <a:lstStyle/>
          <a:p>
            <a:pPr algn="ctr"/>
            <a:r>
              <a:rPr lang="en-US" dirty="0"/>
              <a:t>Committee 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2439E0-D036-D446-007D-7958AAF28435}"/>
              </a:ext>
            </a:extLst>
          </p:cNvPr>
          <p:cNvSpPr txBox="1"/>
          <p:nvPr/>
        </p:nvSpPr>
        <p:spPr>
          <a:xfrm>
            <a:off x="687769" y="2919112"/>
            <a:ext cx="585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study as written </a:t>
            </a:r>
            <a:r>
              <a:rPr lang="en-US" sz="2000" b="1" dirty="0"/>
              <a:t>meets all criteria for approval </a:t>
            </a:r>
            <a:r>
              <a:rPr lang="en-US" sz="2000" dirty="0"/>
              <a:t>with no further changes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FE3E5A-90CB-B7D3-8B44-E8B3A97EAD1C}"/>
              </a:ext>
            </a:extLst>
          </p:cNvPr>
          <p:cNvSpPr txBox="1"/>
          <p:nvPr/>
        </p:nvSpPr>
        <p:spPr>
          <a:xfrm flipH="1">
            <a:off x="687769" y="1538143"/>
            <a:ext cx="160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Approve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F874E9-BA7B-7081-E92B-F30C77BD515B}"/>
              </a:ext>
            </a:extLst>
          </p:cNvPr>
          <p:cNvSpPr txBox="1"/>
          <p:nvPr/>
        </p:nvSpPr>
        <p:spPr>
          <a:xfrm>
            <a:off x="1193800" y="6412431"/>
            <a:ext cx="5240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Committee Actions</a:t>
            </a:r>
            <a:r>
              <a:rPr lang="en-US" sz="1400" dirty="0"/>
              <a:t> USC HRPP Policies, Chapter 7.8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29116-5B76-7122-0CB2-8F54E237C483}"/>
              </a:ext>
            </a:extLst>
          </p:cNvPr>
          <p:cNvSpPr txBox="1"/>
          <p:nvPr/>
        </p:nvSpPr>
        <p:spPr>
          <a:xfrm>
            <a:off x="1193799" y="5892620"/>
            <a:ext cx="524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45 CFR 46. 111</a:t>
            </a:r>
            <a:r>
              <a:rPr lang="en-US" sz="1400" dirty="0"/>
              <a:t> Criteria for IRB approval of research (DHHS)</a:t>
            </a:r>
          </a:p>
          <a:p>
            <a:r>
              <a:rPr lang="en-US" sz="1400" dirty="0">
                <a:hlinkClick r:id="rId4"/>
              </a:rPr>
              <a:t>21 CFR 56.111</a:t>
            </a:r>
            <a:r>
              <a:rPr lang="en-US" sz="1400" dirty="0"/>
              <a:t> Criteria for IRB approval of research (FDA)</a:t>
            </a:r>
          </a:p>
        </p:txBody>
      </p:sp>
    </p:spTree>
    <p:extLst>
      <p:ext uri="{BB962C8B-B14F-4D97-AF65-F5344CB8AC3E}">
        <p14:creationId xmlns:p14="http://schemas.microsoft.com/office/powerpoint/2010/main" val="259166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C041-F4D2-A2AB-653B-C468AA6A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47" y="342308"/>
            <a:ext cx="10972800" cy="555159"/>
          </a:xfrm>
        </p:spPr>
        <p:txBody>
          <a:bodyPr/>
          <a:lstStyle/>
          <a:p>
            <a:pPr algn="ctr"/>
            <a:r>
              <a:rPr lang="en-US" dirty="0"/>
              <a:t>Committee 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FE3E5A-90CB-B7D3-8B44-E8B3A97EAD1C}"/>
              </a:ext>
            </a:extLst>
          </p:cNvPr>
          <p:cNvSpPr txBox="1"/>
          <p:nvPr/>
        </p:nvSpPr>
        <p:spPr>
          <a:xfrm flipH="1">
            <a:off x="927721" y="1538143"/>
            <a:ext cx="5506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Approve with Contingencies, Designated Reviewer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F874E9-BA7B-7081-E92B-F30C77BD515B}"/>
              </a:ext>
            </a:extLst>
          </p:cNvPr>
          <p:cNvSpPr txBox="1"/>
          <p:nvPr/>
        </p:nvSpPr>
        <p:spPr>
          <a:xfrm>
            <a:off x="1193800" y="6412431"/>
            <a:ext cx="5240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Committee Actions</a:t>
            </a:r>
            <a:r>
              <a:rPr lang="en-US" sz="1400" dirty="0"/>
              <a:t> USC HRPP Policies, Chapter 7.8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8125E-C847-E583-BE37-B1F0632968B2}"/>
              </a:ext>
            </a:extLst>
          </p:cNvPr>
          <p:cNvSpPr txBox="1"/>
          <p:nvPr/>
        </p:nvSpPr>
        <p:spPr>
          <a:xfrm>
            <a:off x="927721" y="2685452"/>
            <a:ext cx="64812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board finds that the application is “approvable” with modifications, clarifications, and/or verifications,  examples:</a:t>
            </a:r>
          </a:p>
          <a:p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 of specific assumptions or understandings on the part of the IRB regarding how the research will be conducted;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submission of additional documentation;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precise language changes to protocol or informed consent documents; 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substantive changes to protocol or informed consent documents along with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clearly stated parameters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the changes must satisfy.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3EE4A9C-353B-F15E-801D-F251332B2C49}"/>
              </a:ext>
            </a:extLst>
          </p:cNvPr>
          <p:cNvSpPr/>
          <p:nvPr/>
        </p:nvSpPr>
        <p:spPr>
          <a:xfrm>
            <a:off x="821267" y="1937091"/>
            <a:ext cx="3750733" cy="555159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3CB0F1-22AE-543F-7305-57EE9D3E0839}"/>
              </a:ext>
            </a:extLst>
          </p:cNvPr>
          <p:cNvCxnSpPr/>
          <p:nvPr/>
        </p:nvCxnSpPr>
        <p:spPr>
          <a:xfrm>
            <a:off x="4580466" y="2227263"/>
            <a:ext cx="3031067" cy="1024466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0FDA49-F8A7-AC51-0B4A-969413ED75F4}"/>
              </a:ext>
            </a:extLst>
          </p:cNvPr>
          <p:cNvSpPr txBox="1"/>
          <p:nvPr/>
        </p:nvSpPr>
        <p:spPr>
          <a:xfrm>
            <a:off x="7797800" y="3251729"/>
            <a:ext cx="3920067" cy="92333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may be a chair, committee member, or IRB analyst with appropriate experience or expertise</a:t>
            </a:r>
          </a:p>
        </p:txBody>
      </p:sp>
    </p:spTree>
    <p:extLst>
      <p:ext uri="{BB962C8B-B14F-4D97-AF65-F5344CB8AC3E}">
        <p14:creationId xmlns:p14="http://schemas.microsoft.com/office/powerpoint/2010/main" val="100342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C041-F4D2-A2AB-653B-C468AA6A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47" y="342308"/>
            <a:ext cx="10972800" cy="555159"/>
          </a:xfrm>
        </p:spPr>
        <p:txBody>
          <a:bodyPr/>
          <a:lstStyle/>
          <a:p>
            <a:pPr algn="ctr"/>
            <a:r>
              <a:rPr lang="en-US" dirty="0"/>
              <a:t>Committee 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FE3E5A-90CB-B7D3-8B44-E8B3A97EAD1C}"/>
              </a:ext>
            </a:extLst>
          </p:cNvPr>
          <p:cNvSpPr txBox="1"/>
          <p:nvPr/>
        </p:nvSpPr>
        <p:spPr>
          <a:xfrm flipH="1">
            <a:off x="927721" y="1538143"/>
            <a:ext cx="4702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Approve with Contingencies, Staff Verifiable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F874E9-BA7B-7081-E92B-F30C77BD515B}"/>
              </a:ext>
            </a:extLst>
          </p:cNvPr>
          <p:cNvSpPr txBox="1"/>
          <p:nvPr/>
        </p:nvSpPr>
        <p:spPr>
          <a:xfrm>
            <a:off x="1193800" y="6412431"/>
            <a:ext cx="5240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Committee Actions</a:t>
            </a:r>
            <a:r>
              <a:rPr lang="en-US" sz="1400" dirty="0"/>
              <a:t> USC HRPP Policies, Chapter 7.8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2D288-90F3-46EE-4415-59E68299772B}"/>
              </a:ext>
            </a:extLst>
          </p:cNvPr>
          <p:cNvSpPr txBox="1"/>
          <p:nvPr/>
        </p:nvSpPr>
        <p:spPr>
          <a:xfrm>
            <a:off x="927721" y="2828835"/>
            <a:ext cx="64812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If changes proposed are </a:t>
            </a:r>
            <a:r>
              <a:rPr lang="en-US" b="1" dirty="0"/>
              <a:t>administrative/editorial </a:t>
            </a:r>
            <a:r>
              <a:rPr lang="en-US" dirty="0"/>
              <a:t>in nature, </a:t>
            </a:r>
            <a:r>
              <a:rPr lang="en-US" b="1" dirty="0"/>
              <a:t>NOT</a:t>
            </a:r>
            <a:r>
              <a:rPr lang="en-US" dirty="0"/>
              <a:t> part of the approval criteria then no additional IRB review is needed, and the changes can be reviewed as part of the verification process. </a:t>
            </a:r>
          </a:p>
          <a:p>
            <a:endParaRPr lang="en-US" dirty="0"/>
          </a:p>
          <a:p>
            <a:r>
              <a:rPr lang="en-US" dirty="0"/>
              <a:t>The contingency cannot be tied to a judgement or justification.</a:t>
            </a:r>
          </a:p>
          <a:p>
            <a:endParaRPr lang="en-US" dirty="0"/>
          </a:p>
          <a:p>
            <a:r>
              <a:rPr lang="en-US" dirty="0"/>
              <a:t>Examples: confirmation of ancillary approvals, site permission, HRPO approval, check a box, very precise changes to a document, CTO.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7455A4-4B54-76A8-A794-4E04D9D14B1E}"/>
              </a:ext>
            </a:extLst>
          </p:cNvPr>
          <p:cNvSpPr/>
          <p:nvPr/>
        </p:nvSpPr>
        <p:spPr>
          <a:xfrm>
            <a:off x="821267" y="1937091"/>
            <a:ext cx="3750733" cy="555159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4B6E45-74CC-219B-1983-466AA03E162A}"/>
              </a:ext>
            </a:extLst>
          </p:cNvPr>
          <p:cNvCxnSpPr>
            <a:cxnSpLocks/>
          </p:cNvCxnSpPr>
          <p:nvPr/>
        </p:nvCxnSpPr>
        <p:spPr>
          <a:xfrm>
            <a:off x="4572000" y="2218267"/>
            <a:ext cx="3081866" cy="786216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CEC5BC-DC46-4233-242E-C4866F8B7F79}"/>
              </a:ext>
            </a:extLst>
          </p:cNvPr>
          <p:cNvSpPr txBox="1"/>
          <p:nvPr/>
        </p:nvSpPr>
        <p:spPr>
          <a:xfrm>
            <a:off x="7840133" y="3004483"/>
            <a:ext cx="3920067" cy="646331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less about “who” reviews as it is about the nature of the contingency</a:t>
            </a:r>
          </a:p>
        </p:txBody>
      </p:sp>
    </p:spTree>
    <p:extLst>
      <p:ext uri="{BB962C8B-B14F-4D97-AF65-F5344CB8AC3E}">
        <p14:creationId xmlns:p14="http://schemas.microsoft.com/office/powerpoint/2010/main" val="332981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C041-F4D2-A2AB-653B-C468AA6A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47" y="342308"/>
            <a:ext cx="10972800" cy="555159"/>
          </a:xfrm>
        </p:spPr>
        <p:txBody>
          <a:bodyPr/>
          <a:lstStyle/>
          <a:p>
            <a:pPr algn="ctr"/>
            <a:r>
              <a:rPr lang="en-US" dirty="0"/>
              <a:t>Committee 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FE3E5A-90CB-B7D3-8B44-E8B3A97EAD1C}"/>
              </a:ext>
            </a:extLst>
          </p:cNvPr>
          <p:cNvSpPr txBox="1"/>
          <p:nvPr/>
        </p:nvSpPr>
        <p:spPr>
          <a:xfrm flipH="1">
            <a:off x="927721" y="1538143"/>
            <a:ext cx="114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Defer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F874E9-BA7B-7081-E92B-F30C77BD515B}"/>
              </a:ext>
            </a:extLst>
          </p:cNvPr>
          <p:cNvSpPr txBox="1"/>
          <p:nvPr/>
        </p:nvSpPr>
        <p:spPr>
          <a:xfrm>
            <a:off x="1193800" y="6412431"/>
            <a:ext cx="5240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Committee Actions</a:t>
            </a:r>
            <a:r>
              <a:rPr lang="en-US" sz="1400" dirty="0"/>
              <a:t> USC HRPP Policies, Chapter 7.8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2D288-90F3-46EE-4415-59E68299772B}"/>
              </a:ext>
            </a:extLst>
          </p:cNvPr>
          <p:cNvSpPr txBox="1"/>
          <p:nvPr/>
        </p:nvSpPr>
        <p:spPr>
          <a:xfrm>
            <a:off x="927721" y="2397122"/>
            <a:ext cx="64812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board has concerns about the study or significant information or modifications are needed that are directly relevant to the criteria for approval. </a:t>
            </a:r>
          </a:p>
          <a:p>
            <a:endParaRPr lang="en-US" dirty="0"/>
          </a:p>
          <a:p>
            <a:r>
              <a:rPr lang="en-US" dirty="0"/>
              <a:t>Examples: </a:t>
            </a:r>
          </a:p>
          <a:p>
            <a:r>
              <a:rPr lang="en-US" dirty="0"/>
              <a:t>Questions about the risks, research design/methodology, statistical analysis, data safety monitoring plan, provisions for protecting participant’s safety and privacy, and informed consent documents. </a:t>
            </a:r>
          </a:p>
        </p:txBody>
      </p:sp>
    </p:spTree>
    <p:extLst>
      <p:ext uri="{BB962C8B-B14F-4D97-AF65-F5344CB8AC3E}">
        <p14:creationId xmlns:p14="http://schemas.microsoft.com/office/powerpoint/2010/main" val="370186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C041-F4D2-A2AB-653B-C468AA6A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47" y="342308"/>
            <a:ext cx="10972800" cy="555159"/>
          </a:xfrm>
        </p:spPr>
        <p:txBody>
          <a:bodyPr/>
          <a:lstStyle/>
          <a:p>
            <a:pPr algn="ctr"/>
            <a:r>
              <a:rPr lang="en-US" dirty="0"/>
              <a:t>Committee 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FE3E5A-90CB-B7D3-8B44-E8B3A97EAD1C}"/>
              </a:ext>
            </a:extLst>
          </p:cNvPr>
          <p:cNvSpPr txBox="1"/>
          <p:nvPr/>
        </p:nvSpPr>
        <p:spPr>
          <a:xfrm flipH="1">
            <a:off x="927720" y="1538143"/>
            <a:ext cx="189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Disapprove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F874E9-BA7B-7081-E92B-F30C77BD515B}"/>
              </a:ext>
            </a:extLst>
          </p:cNvPr>
          <p:cNvSpPr txBox="1"/>
          <p:nvPr/>
        </p:nvSpPr>
        <p:spPr>
          <a:xfrm>
            <a:off x="1193800" y="6412431"/>
            <a:ext cx="5240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Committee Actions</a:t>
            </a:r>
            <a:r>
              <a:rPr lang="en-US" sz="1400" dirty="0"/>
              <a:t> USC HRPP Policies, Chapter 7.8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2D288-90F3-46EE-4415-59E68299772B}"/>
              </a:ext>
            </a:extLst>
          </p:cNvPr>
          <p:cNvSpPr txBox="1"/>
          <p:nvPr/>
        </p:nvSpPr>
        <p:spPr>
          <a:xfrm>
            <a:off x="927721" y="2828835"/>
            <a:ext cx="57101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protocol describes research activities that may pose significant concerns for human participant safety with minimal prospect of benefit</a:t>
            </a:r>
          </a:p>
          <a:p>
            <a:endParaRPr lang="en-US" dirty="0"/>
          </a:p>
          <a:p>
            <a:r>
              <a:rPr lang="en-US" dirty="0"/>
              <a:t>The risk to benefit ratio is deemed unfavorable</a:t>
            </a:r>
          </a:p>
        </p:txBody>
      </p:sp>
    </p:spTree>
    <p:extLst>
      <p:ext uri="{BB962C8B-B14F-4D97-AF65-F5344CB8AC3E}">
        <p14:creationId xmlns:p14="http://schemas.microsoft.com/office/powerpoint/2010/main" val="278858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857B8-BD3F-8609-6F46-A7FCAEAC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2024"/>
            <a:ext cx="10972800" cy="1325563"/>
          </a:xfrm>
        </p:spPr>
        <p:txBody>
          <a:bodyPr>
            <a:normAutofit/>
          </a:bodyPr>
          <a:lstStyle/>
          <a:p>
            <a:r>
              <a:rPr lang="en-US" dirty="0"/>
              <a:t>Is it a designated reviewer contingency, staff verifiable contingency, or deferral?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7D4AB-F55F-4A97-C1AA-9EB46A7A5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73446"/>
            <a:ext cx="7730067" cy="444176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i="1" dirty="0"/>
              <a:t>Clarify the time points at which participants will be evaluated to determine imminent risk in the suicide plan.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n-US" i="1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i="1" dirty="0"/>
              <a:t>Confirm that the IP address will not be recorded. 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n-US" i="1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i="1" dirty="0"/>
              <a:t>Please revise the exclusion criteria to specify what score on the Montreal Cognitive Assessment (MoCA) will result in a participant being excluded. 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n-US" i="1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i="1" dirty="0"/>
              <a:t>Please upload the HRPO review document once obtained. 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n-US" i="1" dirty="0">
              <a:highlight>
                <a:srgbClr val="FFFF00"/>
              </a:highlight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i="1" dirty="0"/>
              <a:t>Please revise the exclusion criteria to explain if and how you will exclude those with diminished capacity. 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7F0C8-BBD2-78A5-201B-D1E89AB836FA}"/>
              </a:ext>
            </a:extLst>
          </p:cNvPr>
          <p:cNvSpPr txBox="1"/>
          <p:nvPr/>
        </p:nvSpPr>
        <p:spPr>
          <a:xfrm>
            <a:off x="8593667" y="5622205"/>
            <a:ext cx="3259667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 action="ppaction://hlinksldjump"/>
              </a:rPr>
              <a:t>Approve</a:t>
            </a:r>
            <a:endParaRPr lang="en-US" sz="1200" dirty="0"/>
          </a:p>
          <a:p>
            <a:r>
              <a:rPr lang="en-US" sz="1200" dirty="0"/>
              <a:t>Approve w/ contingencies, </a:t>
            </a:r>
            <a:r>
              <a:rPr lang="en-US" sz="1200" dirty="0">
                <a:hlinkClick r:id="rId3" action="ppaction://hlinksldjump"/>
              </a:rPr>
              <a:t>designated reviewer</a:t>
            </a:r>
            <a:endParaRPr lang="en-US" sz="1200" dirty="0"/>
          </a:p>
          <a:p>
            <a:r>
              <a:rPr lang="en-US" sz="1200" dirty="0"/>
              <a:t>Approve w/contingencies, </a:t>
            </a:r>
            <a:r>
              <a:rPr lang="en-US" sz="1200" dirty="0">
                <a:hlinkClick r:id="rId4" action="ppaction://hlinksldjump"/>
              </a:rPr>
              <a:t>staff verifiable</a:t>
            </a:r>
            <a:endParaRPr lang="en-US" sz="1200" dirty="0"/>
          </a:p>
          <a:p>
            <a:r>
              <a:rPr lang="en-US" sz="1200" dirty="0">
                <a:hlinkClick r:id="rId5" action="ppaction://hlinksldjump"/>
              </a:rPr>
              <a:t>Defer</a:t>
            </a:r>
            <a:endParaRPr lang="en-US" sz="1200" dirty="0"/>
          </a:p>
          <a:p>
            <a:r>
              <a:rPr lang="en-US" sz="1200" dirty="0">
                <a:hlinkClick r:id="rId6" action="ppaction://hlinksldjump"/>
              </a:rPr>
              <a:t>Disapprove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B75DF-A319-72B6-7541-387327A358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56" t="39159" r="77581" b="13989"/>
          <a:stretch/>
        </p:blipFill>
        <p:spPr>
          <a:xfrm>
            <a:off x="8482988" y="1267172"/>
            <a:ext cx="1090670" cy="870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3FEB42-2D6C-9EF5-FB78-0310B4D3E3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120" t="39770" r="59018" b="13378"/>
          <a:stretch/>
        </p:blipFill>
        <p:spPr>
          <a:xfrm>
            <a:off x="8482987" y="2574356"/>
            <a:ext cx="1090670" cy="870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83E7B1-24EF-579C-ABE0-0AE116E734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228" t="39770" r="4910" b="13378"/>
          <a:stretch/>
        </p:blipFill>
        <p:spPr>
          <a:xfrm>
            <a:off x="8482986" y="3936269"/>
            <a:ext cx="1090671" cy="8703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D5A744-44AE-9698-92B8-12C55F88A7E5}"/>
              </a:ext>
            </a:extLst>
          </p:cNvPr>
          <p:cNvSpPr txBox="1"/>
          <p:nvPr/>
        </p:nvSpPr>
        <p:spPr>
          <a:xfrm>
            <a:off x="9672810" y="1267172"/>
            <a:ext cx="182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Designated Reviewer </a:t>
            </a:r>
          </a:p>
          <a:p>
            <a:endParaRPr lang="en-US" sz="2800" dirty="0"/>
          </a:p>
          <a:p>
            <a:r>
              <a:rPr lang="en-US" sz="2800" dirty="0"/>
              <a:t>Staff Verifiable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69434-24E5-04C8-BC36-EA891928BF36}"/>
              </a:ext>
            </a:extLst>
          </p:cNvPr>
          <p:cNvSpPr txBox="1"/>
          <p:nvPr/>
        </p:nvSpPr>
        <p:spPr>
          <a:xfrm flipH="1">
            <a:off x="1087754" y="2022969"/>
            <a:ext cx="6917080" cy="47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24712">
              <a:spcAft>
                <a:spcPts val="600"/>
              </a:spcAft>
            </a:pPr>
            <a:r>
              <a:rPr lang="en-US" sz="2460" b="1" kern="1200" dirty="0">
                <a:solidFill>
                  <a:srgbClr val="991B1E"/>
                </a:solidFill>
                <a:latin typeface="+mn-lt"/>
                <a:ea typeface="+mn-ea"/>
                <a:cs typeface="+mn-cs"/>
              </a:rPr>
              <a:t>Approve with Contingencies, Designated Reviewer </a:t>
            </a:r>
            <a:endParaRPr lang="en-US" sz="2400" b="1" dirty="0">
              <a:solidFill>
                <a:srgbClr val="991B1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E84BA0-41EF-78AE-4516-69FD437434BE}"/>
              </a:ext>
            </a:extLst>
          </p:cNvPr>
          <p:cNvSpPr txBox="1"/>
          <p:nvPr/>
        </p:nvSpPr>
        <p:spPr>
          <a:xfrm>
            <a:off x="1087754" y="5915124"/>
            <a:ext cx="1556866" cy="470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24712">
              <a:spcAft>
                <a:spcPts val="600"/>
              </a:spcAft>
            </a:pPr>
            <a:r>
              <a:rPr lang="en-US" sz="2460" b="1" kern="1200" dirty="0">
                <a:solidFill>
                  <a:srgbClr val="991B1E"/>
                </a:solidFill>
                <a:latin typeface="+mn-lt"/>
                <a:ea typeface="+mn-ea"/>
                <a:cs typeface="+mn-cs"/>
              </a:rPr>
              <a:t>Defer</a:t>
            </a:r>
            <a:endParaRPr lang="en-US" sz="2000" b="1" dirty="0">
              <a:solidFill>
                <a:srgbClr val="991B1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2F194E-9AD4-218B-29AC-C2CEE987D773}"/>
              </a:ext>
            </a:extLst>
          </p:cNvPr>
          <p:cNvSpPr txBox="1"/>
          <p:nvPr/>
        </p:nvSpPr>
        <p:spPr>
          <a:xfrm>
            <a:off x="1087754" y="2764592"/>
            <a:ext cx="7998526" cy="470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24712">
              <a:spcAft>
                <a:spcPts val="600"/>
              </a:spcAft>
            </a:pPr>
            <a:r>
              <a:rPr lang="en-US" sz="2460" b="1" kern="1200" dirty="0">
                <a:solidFill>
                  <a:srgbClr val="991B1E"/>
                </a:solidFill>
                <a:latin typeface="+mn-lt"/>
                <a:ea typeface="+mn-ea"/>
                <a:cs typeface="+mn-cs"/>
              </a:rPr>
              <a:t>Approve with Contingencies, Staff Verifiable</a:t>
            </a:r>
            <a:endParaRPr lang="en-US" sz="2400" b="1" dirty="0">
              <a:solidFill>
                <a:srgbClr val="991B1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CE4725-FDE4-41A5-FD3A-96A9290B516E}"/>
              </a:ext>
            </a:extLst>
          </p:cNvPr>
          <p:cNvSpPr txBox="1"/>
          <p:nvPr/>
        </p:nvSpPr>
        <p:spPr>
          <a:xfrm flipH="1">
            <a:off x="1087754" y="3964512"/>
            <a:ext cx="6917080" cy="47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24712">
              <a:spcAft>
                <a:spcPts val="600"/>
              </a:spcAft>
            </a:pPr>
            <a:r>
              <a:rPr lang="en-US" sz="2460" b="1" kern="1200" dirty="0">
                <a:solidFill>
                  <a:srgbClr val="991B1E"/>
                </a:solidFill>
                <a:latin typeface="+mn-lt"/>
                <a:ea typeface="+mn-ea"/>
                <a:cs typeface="+mn-cs"/>
              </a:rPr>
              <a:t>Approve with Contingencies, Designated Reviewer </a:t>
            </a:r>
            <a:endParaRPr lang="en-US" sz="2400" b="1" dirty="0">
              <a:solidFill>
                <a:srgbClr val="991B1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E2BA4-8953-286D-9803-89953D244353}"/>
              </a:ext>
            </a:extLst>
          </p:cNvPr>
          <p:cNvSpPr txBox="1"/>
          <p:nvPr/>
        </p:nvSpPr>
        <p:spPr>
          <a:xfrm>
            <a:off x="1087754" y="4884829"/>
            <a:ext cx="7998526" cy="470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24712">
              <a:spcAft>
                <a:spcPts val="600"/>
              </a:spcAft>
            </a:pPr>
            <a:r>
              <a:rPr lang="en-US" sz="2460" b="1" kern="1200" dirty="0">
                <a:solidFill>
                  <a:srgbClr val="991B1E"/>
                </a:solidFill>
                <a:latin typeface="+mn-lt"/>
                <a:ea typeface="+mn-ea"/>
                <a:cs typeface="+mn-cs"/>
              </a:rPr>
              <a:t>Approve with Contingencies, Staff Verifiable</a:t>
            </a:r>
            <a:endParaRPr lang="en-US" sz="2400" b="1" dirty="0">
              <a:solidFill>
                <a:srgbClr val="991B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USC Powerpoint Template - Red ">
  <a:themeElements>
    <a:clrScheme name="Custom 51">
      <a:dk1>
        <a:srgbClr val="990000"/>
      </a:dk1>
      <a:lt1>
        <a:srgbClr val="FFFFFF"/>
      </a:lt1>
      <a:dk2>
        <a:srgbClr val="445469"/>
      </a:dk2>
      <a:lt2>
        <a:srgbClr val="E7E6E6"/>
      </a:lt2>
      <a:accent1>
        <a:srgbClr val="991B1E"/>
      </a:accent1>
      <a:accent2>
        <a:srgbClr val="FFCC00"/>
      </a:accent2>
      <a:accent3>
        <a:srgbClr val="939598"/>
      </a:accent3>
      <a:accent4>
        <a:srgbClr val="CCCCCC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C_PP_Template_General_V2" id="{B0A96650-A416-D642-A081-CF10196E33E9}" vid="{B9AD8829-ADC9-4545-ACC5-C248E1A7EC4E}"/>
    </a:ext>
  </a:extLst>
</a:theme>
</file>

<file path=ppt/theme/theme2.xml><?xml version="1.0" encoding="utf-8"?>
<a:theme xmlns:a="http://schemas.openxmlformats.org/drawingml/2006/main" name="USC Powerpoint Template -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5895</TotalTime>
  <Words>726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Baguet Script</vt:lpstr>
      <vt:lpstr>Calibri</vt:lpstr>
      <vt:lpstr>USC Powerpoint Template - Red </vt:lpstr>
      <vt:lpstr>USC Powerpoint Template - White</vt:lpstr>
      <vt:lpstr>Custom Design</vt:lpstr>
      <vt:lpstr>1_Custom Design</vt:lpstr>
      <vt:lpstr>IRB Actions</vt:lpstr>
      <vt:lpstr>Order of operations toward a committee action</vt:lpstr>
      <vt:lpstr>Possible Committee Actions</vt:lpstr>
      <vt:lpstr>Committee Actions</vt:lpstr>
      <vt:lpstr>Committee Actions</vt:lpstr>
      <vt:lpstr>Committee Actions</vt:lpstr>
      <vt:lpstr>Committee Actions</vt:lpstr>
      <vt:lpstr>Committee Actions</vt:lpstr>
      <vt:lpstr>Is it a designated reviewer contingency, staff verifiable contingency, or deferral?</vt:lpstr>
      <vt:lpstr>Where Can I Find More Information?</vt:lpstr>
      <vt:lpstr>IRB Review 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Molleda</dc:creator>
  <cp:lastModifiedBy>Michelle Burgett-Moreno</cp:lastModifiedBy>
  <cp:revision>121</cp:revision>
  <dcterms:created xsi:type="dcterms:W3CDTF">2018-10-15T18:11:54Z</dcterms:created>
  <dcterms:modified xsi:type="dcterms:W3CDTF">2024-06-12T20:49:54Z</dcterms:modified>
</cp:coreProperties>
</file>